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51" r:id="rId68"/>
    <p:sldId id="329" r:id="rId69"/>
    <p:sldId id="330" r:id="rId70"/>
    <p:sldId id="331" r:id="rId71"/>
    <p:sldId id="332" r:id="rId72"/>
    <p:sldId id="333" r:id="rId73"/>
    <p:sldId id="334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6" r:id="rId82"/>
    <p:sldId id="347" r:id="rId83"/>
    <p:sldId id="348" r:id="rId84"/>
    <p:sldId id="349" r:id="rId85"/>
    <p:sldId id="350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8" r:id="rId100"/>
    <p:sldId id="370" r:id="rId101"/>
    <p:sldId id="371" r:id="rId102"/>
    <p:sldId id="372" r:id="rId103"/>
    <p:sldId id="375" r:id="rId104"/>
    <p:sldId id="376" r:id="rId105"/>
    <p:sldId id="377" r:id="rId106"/>
    <p:sldId id="378" r:id="rId10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17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4" Type="http://schemas.openxmlformats.org/officeDocument/2006/relationships/image" Target="../media/image69.wmf"/><Relationship Id="rId1" Type="http://schemas.openxmlformats.org/officeDocument/2006/relationships/image" Target="../media/image66.wmf"/><Relationship Id="rId2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28EB0-2881-F248-B305-34ECC520877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E9B41-99EC-4C40-9207-D9D9208F15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43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file:///D:/preview/subscriber/general.asp?ID=1637&amp;TDI=AG1TiCZy&amp;DIRECT=1" TargetMode="External"/><Relationship Id="rId4" Type="http://schemas.openxmlformats.org/officeDocument/2006/relationships/hyperlink" Target="file:///D:/asp/redirect.asp?URL=www.cppgroup.com&amp;ID=1637&amp;TDI=AG1Ti9Zy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8702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673532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791658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345591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006272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680829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847138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804557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4F5FBA-AB6F-4B79-8DA0-69F38A6AB678}" type="slidenum">
              <a:rPr lang="fr-FR"/>
              <a:pPr/>
              <a:t>20</a:t>
            </a:fld>
            <a:endParaRPr lang="fr-FR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4" y="4861441"/>
            <a:ext cx="5206153" cy="4605576"/>
          </a:xfrm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32041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928515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73949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298690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217582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78621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121392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232468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544337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885014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45009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61236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34591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4" y="4861441"/>
            <a:ext cx="5206153" cy="4605576"/>
          </a:xfrm>
          <a:noFill/>
          <a:ln/>
        </p:spPr>
        <p:txBody>
          <a:bodyPr/>
          <a:lstStyle/>
          <a:p>
            <a:pPr>
              <a:spcBef>
                <a:spcPts val="542"/>
              </a:spcBef>
              <a:spcAft>
                <a:spcPts val="542"/>
              </a:spcAft>
            </a:pPr>
            <a:r>
              <a:rPr lang="fr-FR" b="1" dirty="0" err="1" smtClean="0"/>
              <a:t>Title</a:t>
            </a:r>
            <a:r>
              <a:rPr lang="fr-FR" b="1" dirty="0" smtClean="0"/>
              <a:t>: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"Caviar"</a:t>
            </a:r>
            <a:r>
              <a:rPr lang="fr-FR" dirty="0" smtClean="0"/>
              <a:t> </a:t>
            </a:r>
            <a:r>
              <a:rPr lang="fr-FR" b="1" dirty="0" err="1" smtClean="0"/>
              <a:t>Agency</a:t>
            </a:r>
            <a:r>
              <a:rPr lang="fr-FR" b="1" dirty="0" smtClean="0"/>
              <a:t>:</a:t>
            </a:r>
            <a:r>
              <a:rPr lang="fr-FR" dirty="0" smtClean="0"/>
              <a:t> </a:t>
            </a:r>
            <a:r>
              <a:rPr lang="fr-FR" u="sng" dirty="0" err="1" smtClean="0">
                <a:solidFill>
                  <a:srgbClr val="0000FF"/>
                </a:solidFill>
                <a:hlinkClick r:id="rId3" action="ppaction://hlinkfile"/>
              </a:rPr>
              <a:t>Créhalet</a:t>
            </a:r>
            <a:r>
              <a:rPr lang="fr-FR" u="sng" dirty="0" smtClean="0">
                <a:solidFill>
                  <a:srgbClr val="0000FF"/>
                </a:solidFill>
                <a:hlinkClick r:id="rId3" action="ppaction://hlinkfile"/>
              </a:rPr>
              <a:t> Pouget </a:t>
            </a:r>
            <a:r>
              <a:rPr lang="fr-FR" u="sng" dirty="0" err="1" smtClean="0">
                <a:solidFill>
                  <a:srgbClr val="0000FF"/>
                </a:solidFill>
                <a:hlinkClick r:id="rId3" action="ppaction://hlinkfile"/>
              </a:rPr>
              <a:t>Poussielgues</a:t>
            </a:r>
            <a:r>
              <a:rPr lang="fr-FR" u="sng" dirty="0" smtClean="0">
                <a:solidFill>
                  <a:srgbClr val="0000FF"/>
                </a:solidFill>
                <a:hlinkClick r:id="rId3" action="ppaction://hlinkfile"/>
              </a:rPr>
              <a:t> CPP</a:t>
            </a:r>
            <a:r>
              <a:rPr lang="fr-FR" dirty="0" smtClean="0"/>
              <a:t> </a:t>
            </a:r>
            <a:r>
              <a:rPr lang="fr-FR" b="1" dirty="0" err="1" smtClean="0"/>
              <a:t>Agency</a:t>
            </a:r>
            <a:r>
              <a:rPr lang="fr-FR" b="1" dirty="0" smtClean="0"/>
              <a:t> URL:</a:t>
            </a:r>
            <a:r>
              <a:rPr lang="fr-FR" dirty="0" smtClean="0"/>
              <a:t> </a:t>
            </a:r>
            <a:r>
              <a:rPr lang="fr-FR" b="1" u="sng" dirty="0" smtClean="0">
                <a:solidFill>
                  <a:srgbClr val="0000FF"/>
                </a:solidFill>
                <a:hlinkClick r:id="rId4" action="ppaction://hlinkfile"/>
              </a:rPr>
              <a:t>www.cppgroup.com</a:t>
            </a:r>
            <a:r>
              <a:rPr lang="fr-FR" dirty="0" smtClean="0"/>
              <a:t> </a:t>
            </a:r>
            <a:r>
              <a:rPr lang="fr-FR" b="1" dirty="0" err="1" smtClean="0"/>
              <a:t>Advertiser</a:t>
            </a:r>
            <a:r>
              <a:rPr lang="fr-FR" b="1" dirty="0" smtClean="0"/>
              <a:t>: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000000"/>
                </a:solidFill>
              </a:rPr>
              <a:t>Resorts</a:t>
            </a:r>
            <a:r>
              <a:rPr lang="fr-FR" dirty="0" smtClean="0">
                <a:solidFill>
                  <a:srgbClr val="000000"/>
                </a:solidFill>
              </a:rPr>
              <a:t> Condominium International (RCI)</a:t>
            </a:r>
            <a:r>
              <a:rPr lang="fr-FR" dirty="0" smtClean="0"/>
              <a:t> </a:t>
            </a:r>
            <a:r>
              <a:rPr lang="fr-FR" b="1" dirty="0" smtClean="0"/>
              <a:t>Brand Name: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000000"/>
                </a:solidFill>
              </a:rPr>
              <a:t>Celebrity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Cruises</a:t>
            </a:r>
            <a:r>
              <a:rPr lang="fr-FR" dirty="0" smtClean="0"/>
              <a:t> </a:t>
            </a:r>
            <a:r>
              <a:rPr lang="fr-FR" b="1" dirty="0" smtClean="0"/>
              <a:t>Product Name: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000000"/>
                </a:solidFill>
              </a:rPr>
              <a:t>Celebrity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Cruises</a:t>
            </a:r>
            <a:r>
              <a:rPr lang="fr-FR" dirty="0" smtClean="0"/>
              <a:t> </a:t>
            </a:r>
            <a:r>
              <a:rPr lang="fr-FR" b="1" dirty="0" smtClean="0"/>
              <a:t>Product </a:t>
            </a:r>
            <a:r>
              <a:rPr lang="fr-FR" b="1" dirty="0" err="1" smtClean="0"/>
              <a:t>Category</a:t>
            </a:r>
            <a:r>
              <a:rPr lang="fr-FR" b="1" dirty="0" smtClean="0"/>
              <a:t>: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Transports, </a:t>
            </a:r>
            <a:r>
              <a:rPr lang="fr-FR" dirty="0" err="1" smtClean="0">
                <a:solidFill>
                  <a:srgbClr val="000000"/>
                </a:solidFill>
              </a:rPr>
              <a:t>Travel</a:t>
            </a:r>
            <a:r>
              <a:rPr lang="fr-FR" dirty="0" smtClean="0">
                <a:solidFill>
                  <a:srgbClr val="000000"/>
                </a:solidFill>
              </a:rPr>
              <a:t> &amp; </a:t>
            </a:r>
            <a:r>
              <a:rPr lang="fr-FR" dirty="0" err="1" smtClean="0">
                <a:solidFill>
                  <a:srgbClr val="000000"/>
                </a:solidFill>
              </a:rPr>
              <a:t>Tourism</a:t>
            </a:r>
            <a:r>
              <a:rPr lang="fr-FR" dirty="0" smtClean="0"/>
              <a:t> </a:t>
            </a:r>
            <a:r>
              <a:rPr lang="fr-FR" b="1" dirty="0" err="1" smtClean="0"/>
              <a:t>Market</a:t>
            </a:r>
            <a:r>
              <a:rPr lang="fr-FR" b="1" dirty="0" smtClean="0"/>
              <a:t>: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France</a:t>
            </a:r>
            <a:r>
              <a:rPr lang="fr-FR" dirty="0" smtClean="0"/>
              <a:t> </a:t>
            </a:r>
            <a:r>
              <a:rPr lang="fr-FR" b="1" dirty="0" smtClean="0"/>
              <a:t>Country of Production: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France</a:t>
            </a:r>
            <a:r>
              <a:rPr lang="fr-FR" dirty="0" smtClean="0"/>
              <a:t> </a:t>
            </a:r>
            <a:r>
              <a:rPr lang="fr-FR" b="1" dirty="0" err="1" smtClean="0"/>
              <a:t>Language</a:t>
            </a:r>
            <a:r>
              <a:rPr lang="fr-FR" b="1" dirty="0" smtClean="0"/>
              <a:t>: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French</a:t>
            </a:r>
            <a:r>
              <a:rPr lang="fr-FR" dirty="0" smtClean="0"/>
              <a:t> </a:t>
            </a:r>
            <a:r>
              <a:rPr lang="fr-FR" b="1" dirty="0" smtClean="0"/>
              <a:t>Type: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0000"/>
                </a:solidFill>
              </a:rPr>
              <a:t>Magazine Ad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6968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601325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756688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C58DD-7884-4561-A8D3-86F49D3720D9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884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864079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339798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996177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811154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C697C6-D0C0-418A-8EBC-73AFA790734E}" type="slidenum">
              <a:rPr lang="fr-FR"/>
              <a:pPr/>
              <a:t>41</a:t>
            </a:fld>
            <a:endParaRPr lang="fr-FR"/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4" y="4861441"/>
            <a:ext cx="5206153" cy="4605576"/>
          </a:xfrm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978758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719416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344870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600277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404734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3568619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862604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454434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422500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1260485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3074300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08494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88251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626312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36393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551216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3172251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9969186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3739159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9034303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366940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0038247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473630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9079490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2519404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445979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689022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0587882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7579536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5631239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7602972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8738941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076466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9751404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305021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3678657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222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8D9FB4F-A0F2-472C-A3B8-CC0B075C9785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fr-FR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9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0186269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427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B403090-8C0C-45C5-B2DC-9EEE96EC5545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fr-FR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3907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6542666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837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B053BC9-DE1E-4125-9B91-A5037BB266E4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fr-FR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0185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6041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C34AEB3-B43C-4613-A157-4B7E2C170669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fr-FR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25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6246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5F821DA-F5B6-4234-A24A-92B327C5578C}" type="slidenum">
              <a:rPr 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fr-FR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687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Transformation : matières premières, pâte à papier,…</a:t>
            </a:r>
          </a:p>
          <a:p>
            <a:r>
              <a:rPr lang="fr-FR" dirty="0" smtClean="0"/>
              <a:t>Investissement : avions, machines,…</a:t>
            </a:r>
          </a:p>
          <a:p>
            <a:r>
              <a:rPr lang="fr-FR" dirty="0" smtClean="0"/>
              <a:t>Centrale</a:t>
            </a:r>
            <a:r>
              <a:rPr lang="fr-FR" baseline="0" dirty="0" smtClean="0"/>
              <a:t> nucléaire, sous-marin,…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C58DD-7884-4561-A8D3-86F49D3720D9}" type="slidenum">
              <a:rPr lang="fr-FR" smtClean="0"/>
              <a:pPr>
                <a:defRPr/>
              </a:pPr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4693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le nombre de clients est grand plus il est facile de définir</a:t>
            </a:r>
            <a:r>
              <a:rPr lang="fr-FR" baseline="0" dirty="0" smtClean="0"/>
              <a:t> des segments homogènes.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C58DD-7884-4561-A8D3-86F49D3720D9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9414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562704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480740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43490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9301499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178313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425662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4129031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3345114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3735683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7467968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1838543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5783319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019733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76125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49468-1864-4EC9-A1CB-4CBA8787A42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827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re et graphique ou organigramme hiérarc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0BEF0-4282-4DA4-A03E-FAE9C3054A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922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re. Text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6400" y="304800"/>
            <a:ext cx="11480800" cy="8382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sz="half" idx="1"/>
          </p:nvPr>
        </p:nvSpPr>
        <p:spPr>
          <a:xfrm>
            <a:off x="914400" y="1371600"/>
            <a:ext cx="5080000" cy="4572000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197600" y="1371600"/>
            <a:ext cx="5080000" cy="45720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9F4829-23D9-144D-91FD-19511860CB92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4510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png"/><Relationship Id="rId17" Type="http://schemas.microsoft.com/office/2007/relationships/hdphoto" Target="../media/hdphoto1.wdp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97C5186-0AC4-3C4E-BADB-95608328965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1C7F656-3C40-1A4F-8E85-944D50B13C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23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1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1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1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fr/imgres?imgurl=http://lereporter.net/wp-content/uploads/2009/06/coca-top.jpg&amp;imgrefurl=http://lereporter.net/etude-de-l%E2%80%99institut-pasteur-sur-coca-cola/&amp;usg=__wZwoIDNuO1Mri2BoMe3fJoBqOSA=&amp;h=350&amp;w=450&amp;sz=36&amp;hl=fr&amp;start=1&amp;sig2=FKTmmWs0SrevzjH3FqQ-OQ&amp;tbnid=WPdqPZKdRWDkNM:&amp;tbnh=99&amp;tbnw=127&amp;prev=/images?q=coca&amp;hl=fr&amp;ei=uMWgSqD0NsezsgbuidTSBA" TargetMode="External"/><Relationship Id="rId4" Type="http://schemas.openxmlformats.org/officeDocument/2006/relationships/image" Target="../media/image9.jpeg"/><Relationship Id="rId5" Type="http://schemas.openxmlformats.org/officeDocument/2006/relationships/hyperlink" Target="NULL" TargetMode="External"/><Relationship Id="rId6" Type="http://schemas.openxmlformats.org/officeDocument/2006/relationships/image" Target="../media/image10.jpeg"/><Relationship Id="rId7" Type="http://schemas.openxmlformats.org/officeDocument/2006/relationships/hyperlink" Target="http://images.google.fr/imgres?imgurl=http://www.adgoog.com/blog/photo/34941a-ford_reduit_la_production_en_europe.jpg&amp;imgrefurl=http://www.miseauto.com/encheres/encheres-news-economie.php?cat=&amp;start=440&amp;usg=__Gft2wQYgRboL4vr7YUPHYwhfsUw=&amp;h=338&amp;w=450&amp;sz=48&amp;hl=fr&amp;start=5&amp;sig2=lesL4Y1TMcVtBfX79yS1QA&amp;tbnid=lO0YpPi9g8n2PM:&amp;tbnh=95&amp;tbnw=127&amp;prev=/images?q=fORD&amp;hl=fr&amp;ei=5cWgSvuAGo-UsAaS3szSBA" TargetMode="External"/><Relationship Id="rId8" Type="http://schemas.openxmlformats.org/officeDocument/2006/relationships/image" Target="../media/image11.jpeg"/><Relationship Id="rId9" Type="http://schemas.openxmlformats.org/officeDocument/2006/relationships/hyperlink" Target="http://images.google.fr/imgres?imgurl=http://ceoworld.biz/ceo/wp-content/uploads/2008/12/general_motors_logo.jpg&amp;imgrefurl=http://ceoworld.biz/ceo/tag/general-motors-corp/&amp;usg=__P5Gtk5ib_ZAKTLEZxH3qNqu0NWs=&amp;h=320&amp;w=320&amp;sz=24&amp;hl=fr&amp;start=1&amp;sig2=6XMnQzPX16Dv3YoiYn7Lhw&amp;tbnid=Y2Ljt3N3w64xDM:&amp;tbnh=118&amp;tbnw=118&amp;prev=/images?q=Genral+motors&amp;hl=fr&amp;ei=AMagSvDaJMKxsgbR_4DTBA" TargetMode="External"/><Relationship Id="rId10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hyperlink" Target="http://www.louvre.fr/img/photos/infos/grande/carte2003.gif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hyperlink" Target="http://www.cannelle.com/DETENTE/fonds/fonds.shtml" TargetMode="External"/><Relationship Id="rId28" Type="http://schemas.openxmlformats.org/officeDocument/2006/relationships/image" Target="../media/image42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://www.cannelle.com/" TargetMode="External"/><Relationship Id="rId5" Type="http://schemas.openxmlformats.org/officeDocument/2006/relationships/image" Target="../media/image23.png"/><Relationship Id="rId30" Type="http://schemas.openxmlformats.org/officeDocument/2006/relationships/hyperlink" Target="http://www.cannelle.com/MAGASIN/clients/qui1.shtml" TargetMode="External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9" Type="http://schemas.openxmlformats.org/officeDocument/2006/relationships/hyperlink" Target="http://www.inbp.com/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hyperlink" Target="mailto:mail@cannelle.com" TargetMode="External"/><Relationship Id="rId13" Type="http://schemas.openxmlformats.org/officeDocument/2006/relationships/image" Target="../media/image29.png"/><Relationship Id="rId14" Type="http://schemas.openxmlformats.org/officeDocument/2006/relationships/hyperlink" Target="http://www.inbp.com/qui.html" TargetMode="External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37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hyperlink" Target="http://images.google.fr/imgres?imgurl=http://www.gout.ch/2005/modules/events/static/imgs/logo.png&amp;imgrefurl=http://www.gout.ch/2005/events/fr/index&amp;h=148&amp;w=148&amp;sz=29&amp;hl=fr&amp;start=7&amp;tbnid=ahxS3mpWiybasM:&amp;tbnh=95&amp;tbnw=95&amp;prev=/images?q=semaine+du+go%C3%BBt&amp;svnum=10&amp;hl=fr&amp;lr=" TargetMode="External"/><Relationship Id="rId20" Type="http://schemas.openxmlformats.org/officeDocument/2006/relationships/image" Target="../media/image59.jpeg"/><Relationship Id="rId21" Type="http://schemas.openxmlformats.org/officeDocument/2006/relationships/hyperlink" Target="http://images.google.fr/imgres?imgurl=http://perso.wanadoo.fr/mivy/images/pub/PS-presse.gif&amp;imgrefurl=http://perso.wanadoo.fr/mivy/linfo/403_Ayalon-Nus/an.htm&amp;h=161&amp;w=108&amp;sz=4&amp;hl=fr&amp;start=10&amp;tbnid=_4-6jq2PqSBCrM:&amp;tbnh=98&amp;tbnw=66&amp;prev=/images?q=pub+parti+socialiste&amp;svnum=10&amp;hl=fr&amp;lr=" TargetMode="External"/><Relationship Id="rId22" Type="http://schemas.openxmlformats.org/officeDocument/2006/relationships/image" Target="../media/image60.jpeg"/><Relationship Id="rId10" Type="http://schemas.openxmlformats.org/officeDocument/2006/relationships/image" Target="../media/image54.jpeg"/><Relationship Id="rId11" Type="http://schemas.openxmlformats.org/officeDocument/2006/relationships/hyperlink" Target="http://images.google.fr/imgres?imgurl=http://home.datacomm.ch/andya/TomCruise.jpg&amp;imgrefurl=http://blog.lide.cz/iriska9/meoblibenehvezdy/&amp;h=768&amp;w=1024&amp;sz=95&amp;hl=fr&amp;start=2&amp;tbnid=7w6hlz9yG0JpqM:&amp;tbnh=113&amp;tbnw=150&amp;prev=/images?q=tom+cruise&amp;svnum=10&amp;hl=fr&amp;lr=" TargetMode="External"/><Relationship Id="rId12" Type="http://schemas.openxmlformats.org/officeDocument/2006/relationships/image" Target="../media/image55.jpeg"/><Relationship Id="rId13" Type="http://schemas.openxmlformats.org/officeDocument/2006/relationships/hyperlink" Target="NULL" TargetMode="External"/><Relationship Id="rId14" Type="http://schemas.openxmlformats.org/officeDocument/2006/relationships/image" Target="../media/image56.jpeg"/><Relationship Id="rId15" Type="http://schemas.openxmlformats.org/officeDocument/2006/relationships/hyperlink" Target="http://images.google.fr/imgres?imgurl=http://agence-transactions-immobilieres-location-achat-angouleme.agence-immobiliere-angouleme.com/accueil.gif&amp;imgrefurl=http://agence-transactions-immobilieres-location-achat-angouleme.agence-immobiliere-angouleme.com/&amp;h=550&amp;w=740&amp;sz=59&amp;hl=fr&amp;start=1&amp;tbnid=rJiTSEu5T-04hM:&amp;tbnh=105&amp;tbnw=141&amp;prev=/images?q=agence+immobili%C3%A8re&amp;svnum=10&amp;hl=fr&amp;lr=" TargetMode="External"/><Relationship Id="rId16" Type="http://schemas.openxmlformats.org/officeDocument/2006/relationships/image" Target="../media/image57.jpeg"/><Relationship Id="rId17" Type="http://schemas.openxmlformats.org/officeDocument/2006/relationships/hyperlink" Target="http://images.google.fr/imgres?imgurl=http://www.the-body-shop.co.jp/images/top_img_r_new.gif&amp;imgrefurl=http://www.the-body-shop.co.jp/&amp;h=308&amp;w=210&amp;sz=3&amp;hl=fr&amp;start=1&amp;tbnid=stvOwyhPz1mYDM:&amp;tbnh=117&amp;tbnw=80&amp;prev=/images?q=body+shop&amp;svnum=10&amp;hl=fr&amp;lr=" TargetMode="External"/><Relationship Id="rId18" Type="http://schemas.openxmlformats.org/officeDocument/2006/relationships/image" Target="../media/image58.jpeg"/><Relationship Id="rId19" Type="http://schemas.openxmlformats.org/officeDocument/2006/relationships/hyperlink" Target="http://images.google.fr/imgres?imgurl=http://www.chrysis.com/site/data/catalog/Ecrans/petirobe.gif&amp;imgrefurl=http://www.chrysis.com/site/data/catalog/FicheProd.asp?id=311&amp;h=301&amp;w=301&amp;sz=23&amp;hl=fr&amp;start=1&amp;tbnid=PCC4_RpdVMvJSM:&amp;tbnh=116&amp;tbnw=116&amp;prev=/images?q=petit+robert&amp;svnum=10&amp;hl=fr&amp;lr=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images.google.fr/imgres?imgurl=http://de.shop.schlecker.com/cgi-bin/bild_jpg.asp?aNr=612350001&amp;imgrefurl=http://drogeriemarkt.einkaufs-angebot.de/cremes.htm&amp;h=200&amp;w=200&amp;sz=8&amp;hl=fr&amp;start=2&amp;tbnid=IgzVHqW2JkN35M:&amp;tbnh=104&amp;tbnw=104&amp;prev=/images?q=cr%C3%A8mes+l'or%C3%A9al&amp;svnum=10&amp;hl=fr&amp;lr=" TargetMode="External"/><Relationship Id="rId4" Type="http://schemas.openxmlformats.org/officeDocument/2006/relationships/image" Target="../media/image51.jpeg"/><Relationship Id="rId5" Type="http://schemas.openxmlformats.org/officeDocument/2006/relationships/hyperlink" Target="http://images.google.fr/imgres?imgurl=http://www.mairie1.paris.fr/mairie1/images/local/data/bibliotheque/ss.gif&amp;imgrefurl=http://www.mairie1.paris.fr/mairie1/jsp/Portail.jsp?id_page=141&amp;h=167&amp;w=145&amp;sz=5&amp;hl=fr&amp;start=18&amp;tbnid=rh9-JB-58kE-wM:&amp;tbnh=99&amp;tbnw=86&amp;prev=/images?q=s%C3%A9curit%C3%A9+sociale&amp;svnum=10&amp;hl=fr&amp;lr=" TargetMode="External"/><Relationship Id="rId6" Type="http://schemas.openxmlformats.org/officeDocument/2006/relationships/image" Target="../media/image52.jpeg"/><Relationship Id="rId7" Type="http://schemas.openxmlformats.org/officeDocument/2006/relationships/hyperlink" Target="http://images.google.fr/imgres?imgurl=http://i15.ebayimg.com/05/i/06/c2/fc/6f_1_b.JPG&amp;imgrefurl=http://cgi.benl.ebay.be/2-BILLETS-PARC-DISNEYLAND-ADULTE-1-JOUR_W0QQitemZ4453833035QQcategoryZ60735QQcmdZViewItem&amp;h=280&amp;w=400&amp;sz=20&amp;hl=fr&amp;start=8&amp;tbnid=8yNrJ0QSjK1TuM:&amp;tbnh=87&amp;tbnw=124&amp;prev=/images?q=parc+disneyland&amp;svnum=10&amp;hl=fr&amp;lr=&amp;sa=X" TargetMode="External"/><Relationship Id="rId8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6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67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8.w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6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slide" Target="slide49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fr/imgres?imgurl=http://www.wallacecameron.com/images/products_lg/4404054a.jpg&amp;imgrefurl=http://www.wallacecameron.com/products/catalogue/viewer/3/18/0/1/&amp;usg=__j8rKRyK6_8MVqKzFJatD0lUHSu8=&amp;h=338&amp;w=338&amp;sz=17&amp;hl=fr&amp;start=6&amp;sig2=Hw2yuqUUM8I2XO02mIrnew&amp;um=1&amp;tbnid=53rgyCujvUSQVM:&amp;tbnh=119&amp;tbnw=119&amp;prev=/images?q=nurofen&amp;hl=fr&amp;rlz=1T4SNYK_frFR318FR318&amp;um=1&amp;ei=H3U_Stj2HdK6_AbttYndAQ" TargetMode="External"/><Relationship Id="rId4" Type="http://schemas.openxmlformats.org/officeDocument/2006/relationships/image" Target="../media/image80.jpeg"/><Relationship Id="rId5" Type="http://schemas.openxmlformats.org/officeDocument/2006/relationships/hyperlink" Target="http://images.google.fr/imgres?imgurl=http://www.comparestoreprices.co.uk/images/unbranded/n/unbranded-nurofen-back-pain-heat-patches.jpg&amp;imgrefurl=http://www.comparestoreprices.co.uk/medicines/unbranded-nurofen-back-pain-heat-patches.asp&amp;usg=__JrRUyxrqHufLbpU5DDb-jlb7js0=&amp;h=390&amp;w=276&amp;sz=131&amp;hl=fr&amp;start=10&amp;sig2=DZ9pNedpGYXJIf1ABZ-rvg&amp;um=1&amp;tbnid=lwSFMVQaIAJnLM:&amp;tbnh=123&amp;tbnw=87&amp;prev=/images?q=nurofen&amp;hl=fr&amp;rlz=1T4SNYK_frFR318FR318&amp;um=1&amp;ei=H3U_Stj2HdK6_AbttYndAQ" TargetMode="External"/><Relationship Id="rId6" Type="http://schemas.openxmlformats.org/officeDocument/2006/relationships/image" Target="../media/image81.jpeg"/><Relationship Id="rId7" Type="http://schemas.openxmlformats.org/officeDocument/2006/relationships/hyperlink" Target="http://images.google.fr/imgres?imgurl=http://www.newpharma.be/upload/img/medecines/2475721-fr-500.jpg&amp;imgrefurl=http://www.newpharma.be/pharmacie/reckitt-benckiser-healthcare/160966/nurofen-enfant-sirop-150-ml.html&amp;usg=__313aBG0cXGImpc7uWX1pCGL5jHI=&amp;h=500&amp;w=285&amp;sz=65&amp;hl=fr&amp;start=1&amp;sig2=NtlQqeLgKthGFjrmsdkm9g&amp;um=1&amp;tbnid=msTa4NptrYg2wM:&amp;tbnh=130&amp;tbnw=74&amp;prev=/images?q=nurofen+sirop&amp;hl=fr&amp;rlz=1T4SNYK_frFR318FR318&amp;um=1&amp;ei=aXU_Su4I14b8Bp_cwaIB" TargetMode="External"/><Relationship Id="rId8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fr/imgres?imgurl=http://netger.design.free.fr/graphisme/graphisme_2D/tutoriaux_photoshop/code_barre/code_barre.jpg&amp;imgrefurl=http://netger.design.free.fr/graphisme/graphisme_2D/tutoriaux_photoshop/code_barre.html&amp;h=200&amp;w=300&amp;sz=42&amp;hl=fr&amp;start=3&amp;tbnid=DjaGYlH6NMbuaM:&amp;tbnh=77&amp;tbnw=116&amp;prev=/images?q=code+barre&amp;svnum=10&amp;hl=fr&amp;lr=" TargetMode="External"/><Relationship Id="rId4" Type="http://schemas.openxmlformats.org/officeDocument/2006/relationships/image" Target="../media/image83.jpeg"/><Relationship Id="rId5" Type="http://schemas.openxmlformats.org/officeDocument/2006/relationships/hyperlink" Target="http://images.google.fr/imgres?imgurl=http://www.impots-utiles.com/mt-static/FCKeditor/UserFiles/Image/Roekeghem-cnam-secu-securite-sociale-assurance-maladie-fraude-economie.jpg&amp;imgrefurl=http://www.impots-utiles.com/politique-economique-gouvernementale/&amp;usg=__FtMV_JPZCgLf4DutKAF2N-WTv9o=&amp;h=336&amp;w=448&amp;sz=72&amp;hl=fr&amp;start=3&amp;sig2=yez8bMSknyM66W1pNFT9cw&amp;um=1&amp;tbnid=iGArLq2iQtFNPM:&amp;tbnh=95&amp;tbnw=127&amp;prev=/images?q=assurance+maladie&amp;hl=fr&amp;rlz=1T4SNYK_frFR318FR318&amp;um=1&amp;ei=h3U_SseDJsS4_AbrkuXcAQ" TargetMode="External"/><Relationship Id="rId6" Type="http://schemas.openxmlformats.org/officeDocument/2006/relationships/image" Target="../media/image84.jpeg"/><Relationship Id="rId7" Type="http://schemas.openxmlformats.org/officeDocument/2006/relationships/hyperlink" Target="http://images.google.fr/imgres?imgurl=http://pagesperso-orange.fr/asthme.droits.des.personnes.asthmatiques/ill/ill_caric_assurance_maladie.jpg&amp;imgrefurl=http://pagesperso-orange.fr/asthme.droits.des.personnes.asthmatiques/ill/ill_caric_assurance_maladie.htm&amp;usg=__hk5ljz233Yl_kT-GlGFc_JZqGrU=&amp;h=389&amp;w=430&amp;sz=38&amp;hl=fr&amp;start=1&amp;sig2=SUoEvKfFDKIBu0u76WIstg&amp;um=1&amp;tbnid=izSqEEcCip7tuM:&amp;tbnh=114&amp;tbnw=126&amp;prev=/images?q=assurance+maladie&amp;hl=fr&amp;rlz=1T4SNYK_frFR318FR318&amp;um=1&amp;ei=h3U_SseDJsS4_AbrkuXcAQ" TargetMode="External"/><Relationship Id="rId8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4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hyperlink" Target="http://images.google.fr/imgres?imgurl=http://www.optomed.fr/images/photos/r1_5.jpg&amp;imgrefurl=http://www.optomed.fr/index.php?r=r1_5.php&amp;usg=__CKt1D8WDhfloNf10MhsHIvbFkYM=&amp;h=295&amp;w=308&amp;sz=38&amp;hl=fr&amp;start=5&amp;sig2=dGLZVWHTApMq4-j38nWA4A&amp;um=1&amp;tbnid=fMLbe_u6oFL9UM:&amp;tbnh=112&amp;tbnw=117&amp;prev=/images?q=clinique&amp;hl=fr&amp;rlz=1T4SNYK_frFR318FR318&amp;um=1&amp;ei=Wnc_SsiAF46E_AaL9dTcAQ" TargetMode="External"/><Relationship Id="rId1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images.google.fr/imgres?imgurl=http://www.enjeux.org/images/medicament_sante.jpg&amp;imgrefurl=http://www.enjeux.org/index.php?m=12&amp;y=08&amp;d=09&amp;entry=entry081209-133927&amp;usg=__aUyvyR8mK1s9T0orF3fCnJfdWII=&amp;h=450&amp;w=600&amp;sz=31&amp;hl=fr&amp;start=1&amp;sig2=HqrnoyXzD2fdukhgXjRPwA&amp;um=1&amp;tbnid=jOam4Oy-mu9dVM:&amp;tbnh=101&amp;tbnw=135&amp;prev=/images?q=m%C3%A9dicament&amp;hl=fr&amp;rlz=1T4SNYK_frFR318FR318&amp;um=1&amp;ei=33Y_SpOsOoeS_Qb7ubzfAQ" TargetMode="External"/><Relationship Id="rId4" Type="http://schemas.openxmlformats.org/officeDocument/2006/relationships/image" Target="../media/image91.jpeg"/><Relationship Id="rId5" Type="http://schemas.openxmlformats.org/officeDocument/2006/relationships/hyperlink" Target="NULL" TargetMode="External"/><Relationship Id="rId6" Type="http://schemas.openxmlformats.org/officeDocument/2006/relationships/image" Target="../media/image92.jpeg"/><Relationship Id="rId7" Type="http://schemas.openxmlformats.org/officeDocument/2006/relationships/hyperlink" Target="http://images.google.fr/imgres?imgurl=http://www.journaldunet.com/economie/magazine/dossier/avocat-medecin-notaire-comment-evoluent-salaires-et-revenus-des-professions-liberales/image/generaliste-380634.jpg&amp;imgrefurl=http://www.journaldunet.com/economie/magazine/dossier/avocat-medecin-notaire-comment-evoluent-salaires-et-revenus-des-professions-liberales/les-revenus-d-un-medecin-generaliste-ont-augmente-de-16-2-depuis-2002.shtml&amp;usg=__2DN8YiBpwpv2nnmkTugbyVUiLFw=&amp;h=300&amp;w=350&amp;sz=87&amp;hl=fr&amp;start=2&amp;sig2=PC5mJGQhf1N6BqGXP9ev1g&amp;um=1&amp;tbnid=svQTVerhSK8C7M:&amp;tbnh=103&amp;tbnw=120&amp;prev=/images?q=g%C3%A9n%C3%A9raliste&amp;hl=fr&amp;rlz=1T4SNYK_frFR318FR318&amp;um=1&amp;ei=HXc_SoOEBcuv_Abr_sHdAQ" TargetMode="External"/><Relationship Id="rId8" Type="http://schemas.openxmlformats.org/officeDocument/2006/relationships/image" Target="../media/image93.jpeg"/><Relationship Id="rId9" Type="http://schemas.openxmlformats.org/officeDocument/2006/relationships/hyperlink" Target="http://images.google.fr/imgres?imgurl=http://www.naturavox.fr/IMG/png/vitale.gif.png&amp;imgrefurl=http://www.naturavox.fr/La-sante-est-elle-une-marchandise-comme-les-autres.html&amp;usg=__cl-cbwRP156_l5seiZhzpMeBQkw=&amp;h=320&amp;w=320&amp;sz=110&amp;hl=fr&amp;start=2&amp;sig2=GkgEVQIENGCIe8r9ip0TkQ&amp;um=1&amp;tbnid=0OVcYvOuUtYs_M:&amp;tbnh=118&amp;tbnw=118&amp;prev=/images?q=mutuelle&amp;hl=fr&amp;rlz=1T4SNYK_frFR318FR318&amp;um=1&amp;ei=M3c_SsHHEpWj_AaO4PmiDQ" TargetMode="External"/><Relationship Id="rId10" Type="http://schemas.openxmlformats.org/officeDocument/2006/relationships/image" Target="../media/image9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4" Type="http://schemas.openxmlformats.org/officeDocument/2006/relationships/slide" Target="slide20.xml"/><Relationship Id="rId5" Type="http://schemas.openxmlformats.org/officeDocument/2006/relationships/slide" Target="slide18.xml"/><Relationship Id="rId6" Type="http://schemas.openxmlformats.org/officeDocument/2006/relationships/slide" Target="slide11.xml"/><Relationship Id="rId7" Type="http://schemas.openxmlformats.org/officeDocument/2006/relationships/slide" Target="slide24.xml"/><Relationship Id="rId8" Type="http://schemas.openxmlformats.org/officeDocument/2006/relationships/slide" Target="slide10.xml"/><Relationship Id="rId9" Type="http://schemas.openxmlformats.org/officeDocument/2006/relationships/hyperlink" Target="http://www.youtube.com/watch_popup?v=fX40RsSLwF4&amp;vq=medium#t=1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Document_Microsoft_Word_97_-_20041.doc"/><Relationship Id="rId6" Type="http://schemas.openxmlformats.org/officeDocument/2006/relationships/image" Target="../media/image10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Document_Microsoft_Word_97_-_20042.doc"/><Relationship Id="rId6" Type="http://schemas.openxmlformats.org/officeDocument/2006/relationships/image" Target="../media/image10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0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4" Type="http://schemas.openxmlformats.org/officeDocument/2006/relationships/oleObject" Target="../embeddings/oleObject8.bin"/><Relationship Id="rId5" Type="http://schemas.openxmlformats.org/officeDocument/2006/relationships/oleObject" Target="../embeddings/Document_Microsoft_Word_97_-_20043.doc"/><Relationship Id="rId6" Type="http://schemas.openxmlformats.org/officeDocument/2006/relationships/image" Target="../media/image104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Marketing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Déborah </a:t>
            </a:r>
            <a:r>
              <a:rPr lang="fr-FR" dirty="0" err="1" smtClean="0"/>
              <a:t>Wallet-Wodka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064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ef le Market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688975"/>
            <a:ext cx="9144000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20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charset="-128"/>
              </a:rPr>
              <a:t>Dom Perignon par Karl Lagarfeld </a:t>
            </a:r>
            <a:br>
              <a:rPr lang="fr-FR" altLang="fr-FR">
                <a:ea typeface="ＭＳ Ｐゴシック" charset="-128"/>
              </a:rPr>
            </a:br>
            <a:endParaRPr lang="fr-FR" altLang="fr-FR">
              <a:ea typeface="ＭＳ Ｐゴシック" charset="-128"/>
            </a:endParaRPr>
          </a:p>
        </p:txBody>
      </p:sp>
      <p:sp>
        <p:nvSpPr>
          <p:cNvPr id="41986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altLang="fr-FR">
              <a:ea typeface="ＭＳ Ｐゴシック" charset="-128"/>
            </a:endParaRPr>
          </a:p>
        </p:txBody>
      </p:sp>
      <p:pic>
        <p:nvPicPr>
          <p:cNvPr id="4198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01764"/>
            <a:ext cx="4305300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1601"/>
            <a:ext cx="438150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4419600"/>
            <a:ext cx="2894012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67201"/>
            <a:ext cx="35814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45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charset="-128"/>
              </a:rPr>
              <a:t>Dom Perignon par Jeff Koons </a:t>
            </a:r>
            <a:br>
              <a:rPr lang="fr-FR" altLang="fr-FR">
                <a:ea typeface="ＭＳ Ｐゴシック" charset="-128"/>
              </a:rPr>
            </a:br>
            <a:endParaRPr lang="fr-FR" altLang="fr-FR">
              <a:ea typeface="ＭＳ Ｐゴシック" charset="-128"/>
            </a:endParaRPr>
          </a:p>
        </p:txBody>
      </p:sp>
      <p:pic>
        <p:nvPicPr>
          <p:cNvPr id="43010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114800"/>
            <a:ext cx="34925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76376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828800"/>
            <a:ext cx="2473325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0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charset="-128"/>
              </a:rPr>
              <a:t>Dom Perignon par Bjork </a:t>
            </a:r>
            <a:br>
              <a:rPr lang="fr-FR" altLang="fr-FR">
                <a:ea typeface="ＭＳ Ｐゴシック" charset="-128"/>
              </a:rPr>
            </a:br>
            <a:endParaRPr lang="fr-FR" altLang="fr-FR">
              <a:ea typeface="ＭＳ Ｐゴシック" charset="-128"/>
            </a:endParaRPr>
          </a:p>
        </p:txBody>
      </p:sp>
      <p:pic>
        <p:nvPicPr>
          <p:cNvPr id="44034" name="Espace réservé du contenu 6" descr="Capture d’écran 2016-01-11 à 15.19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6451" y="1828800"/>
            <a:ext cx="3027363" cy="3733800"/>
          </a:xfrm>
        </p:spPr>
      </p:pic>
      <p:pic>
        <p:nvPicPr>
          <p:cNvPr id="44035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54102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67200"/>
            <a:ext cx="25844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7244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02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304800"/>
            <a:ext cx="8915400" cy="838200"/>
          </a:xfrm>
        </p:spPr>
        <p:txBody>
          <a:bodyPr>
            <a:normAutofit fontScale="90000"/>
          </a:bodyPr>
          <a:lstStyle/>
          <a:p>
            <a:r>
              <a:rPr lang="fr-FR" altLang="fr-FR">
                <a:ea typeface="ＭＳ Ｐゴシック" charset="-128"/>
              </a:rPr>
              <a:t>Les différentes appellations du « chef de produit »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752600"/>
            <a:ext cx="8193088" cy="4724400"/>
          </a:xfrm>
        </p:spPr>
        <p:txBody>
          <a:bodyPr>
            <a:normAutofit/>
          </a:bodyPr>
          <a:lstStyle/>
          <a:p>
            <a:r>
              <a:rPr lang="fr-FR" altLang="fr-FR" sz="2400">
                <a:ea typeface="ＭＳ Ｐゴシック" charset="-128"/>
              </a:rPr>
              <a:t>Chef de produit (développement ou opérationnel) :</a:t>
            </a:r>
          </a:p>
          <a:p>
            <a:pPr lvl="1"/>
            <a:r>
              <a:rPr lang="fr-FR" altLang="fr-FR" sz="1800">
                <a:ea typeface="ＭＳ Ｐゴシック" charset="-128"/>
              </a:rPr>
              <a:t>Responsable d</a:t>
            </a:r>
            <a:r>
              <a:rPr lang="ja-JP" altLang="fr-FR" sz="1800">
                <a:ea typeface="ＭＳ Ｐゴシック" charset="-128"/>
              </a:rPr>
              <a:t>’</a:t>
            </a:r>
            <a:r>
              <a:rPr lang="fr-FR" altLang="ja-JP" sz="1800">
                <a:ea typeface="ＭＳ Ｐゴシック" charset="-128"/>
              </a:rPr>
              <a:t>un produit</a:t>
            </a:r>
          </a:p>
          <a:p>
            <a:r>
              <a:rPr lang="fr-FR" altLang="fr-FR" sz="2400">
                <a:ea typeface="ＭＳ Ｐゴシック" charset="-128"/>
              </a:rPr>
              <a:t>Chef de groupe :</a:t>
            </a:r>
          </a:p>
          <a:p>
            <a:pPr lvl="1"/>
            <a:r>
              <a:rPr lang="fr-FR" altLang="fr-FR" sz="1800">
                <a:ea typeface="ＭＳ Ｐゴシック" charset="-128"/>
              </a:rPr>
              <a:t>Responsable d</a:t>
            </a:r>
            <a:r>
              <a:rPr lang="ja-JP" altLang="fr-FR" sz="1800">
                <a:ea typeface="ＭＳ Ｐゴシック" charset="-128"/>
              </a:rPr>
              <a:t>’</a:t>
            </a:r>
            <a:r>
              <a:rPr lang="fr-FR" altLang="ja-JP" sz="1800">
                <a:ea typeface="ＭＳ Ｐゴシック" charset="-128"/>
              </a:rPr>
              <a:t>un ensemble de produit (tous les produits fabriqués avec la même technologie)</a:t>
            </a:r>
          </a:p>
          <a:p>
            <a:pPr lvl="1">
              <a:buFontTx/>
              <a:buNone/>
            </a:pPr>
            <a:endParaRPr lang="fr-FR" altLang="fr-FR" sz="100">
              <a:ea typeface="ＭＳ Ｐゴシック" charset="-128"/>
            </a:endParaRPr>
          </a:p>
          <a:p>
            <a:r>
              <a:rPr lang="fr-FR" altLang="fr-FR" sz="2400">
                <a:ea typeface="ＭＳ Ｐゴシック" charset="-128"/>
              </a:rPr>
              <a:t>Chef de marque :</a:t>
            </a:r>
          </a:p>
          <a:p>
            <a:pPr lvl="1"/>
            <a:r>
              <a:rPr lang="fr-FR" altLang="fr-FR" sz="1800">
                <a:ea typeface="ＭＳ Ｐゴシック" charset="-128"/>
              </a:rPr>
              <a:t>Regroupement par marque (tous les produits d</a:t>
            </a:r>
            <a:r>
              <a:rPr lang="ja-JP" altLang="fr-FR" sz="1800">
                <a:ea typeface="ＭＳ Ｐゴシック" charset="-128"/>
              </a:rPr>
              <a:t>’</a:t>
            </a:r>
            <a:r>
              <a:rPr lang="fr-FR" altLang="ja-JP" sz="1800">
                <a:ea typeface="ＭＳ Ｐゴシック" charset="-128"/>
              </a:rPr>
              <a:t>une même marque)</a:t>
            </a:r>
          </a:p>
          <a:p>
            <a:r>
              <a:rPr lang="fr-FR" altLang="fr-FR" sz="2400">
                <a:ea typeface="ＭＳ Ｐゴシック" charset="-128"/>
              </a:rPr>
              <a:t>Chef de marché :</a:t>
            </a:r>
          </a:p>
          <a:p>
            <a:pPr lvl="1"/>
            <a:r>
              <a:rPr lang="fr-FR" altLang="fr-FR" sz="1800">
                <a:ea typeface="ＭＳ Ｐゴシック" charset="-128"/>
              </a:rPr>
              <a:t>Regroupement par segment de clientèle (si le segment est un circuit de distribution </a:t>
            </a:r>
            <a:r>
              <a:rPr lang="fr-FR" altLang="fr-FR" sz="1800">
                <a:ea typeface="ＭＳ Ｐゴシック" charset="-128"/>
                <a:sym typeface="Wingdings" charset="2"/>
              </a:rPr>
              <a:t> trade marketer)</a:t>
            </a:r>
            <a:endParaRPr lang="fr-FR" altLang="fr-FR" sz="1800">
              <a:ea typeface="ＭＳ Ｐゴシック" charset="-128"/>
            </a:endParaRPr>
          </a:p>
          <a:p>
            <a:r>
              <a:rPr lang="fr-FR" altLang="fr-FR" sz="2400" i="1">
                <a:ea typeface="ＭＳ Ｐゴシック" charset="-128"/>
              </a:rPr>
              <a:t>Category manager</a:t>
            </a:r>
            <a:r>
              <a:rPr lang="fr-FR" altLang="fr-FR" sz="2400">
                <a:ea typeface="ＭＳ Ｐゴシック" charset="-128"/>
              </a:rPr>
              <a:t> :</a:t>
            </a:r>
          </a:p>
          <a:p>
            <a:pPr lvl="1"/>
            <a:r>
              <a:rPr lang="fr-FR" altLang="fr-FR" sz="1800">
                <a:ea typeface="ＭＳ Ｐゴシック" charset="-128"/>
              </a:rPr>
              <a:t>Regroupement selon le besoin de consommation (dans la distribution)</a:t>
            </a:r>
          </a:p>
        </p:txBody>
      </p:sp>
    </p:spTree>
    <p:extLst>
      <p:ext uri="{BB962C8B-B14F-4D97-AF65-F5344CB8AC3E}">
        <p14:creationId xmlns:p14="http://schemas.microsoft.com/office/powerpoint/2010/main" val="63637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814962" y="304800"/>
            <a:ext cx="11480800" cy="838200"/>
          </a:xfrm>
        </p:spPr>
        <p:txBody>
          <a:bodyPr>
            <a:normAutofit/>
          </a:bodyPr>
          <a:lstStyle/>
          <a:p>
            <a:pPr algn="ctr"/>
            <a:r>
              <a:rPr lang="fr-FR" altLang="fr-FR" sz="2400" b="1" dirty="0">
                <a:ea typeface="ＭＳ Ｐゴシック" charset="-128"/>
              </a:rPr>
              <a:t>Fréquence des contacts avec les services de l</a:t>
            </a:r>
            <a:r>
              <a:rPr lang="ja-JP" altLang="fr-FR" sz="2400" b="1" dirty="0">
                <a:ea typeface="ＭＳ Ｐゴシック" charset="-128"/>
              </a:rPr>
              <a:t>’</a:t>
            </a:r>
            <a:r>
              <a:rPr lang="fr-FR" altLang="ja-JP" sz="2400" b="1" dirty="0">
                <a:ea typeface="ＭＳ Ｐゴシック" charset="-128"/>
              </a:rPr>
              <a:t>entreprise </a:t>
            </a:r>
            <a:endParaRPr lang="fr-FR" altLang="fr-FR" sz="2400" b="1" dirty="0">
              <a:ea typeface="ＭＳ Ｐゴシック" charset="-128"/>
            </a:endParaRPr>
          </a:p>
        </p:txBody>
      </p:sp>
      <p:graphicFrame>
        <p:nvGraphicFramePr>
          <p:cNvPr id="49154" name="Object 2"/>
          <p:cNvGraphicFramePr>
            <a:graphicFrameLocks noGrp="1" noChangeAspect="1"/>
          </p:cNvGraphicFramePr>
          <p:nvPr>
            <p:ph type="chart" sz="half" idx="1"/>
          </p:nvPr>
        </p:nvGraphicFramePr>
        <p:xfrm>
          <a:off x="2133600" y="1600200"/>
          <a:ext cx="72390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Graphique" r:id="rId3" imgW="8115300" imgH="4876800" progId="MSGraph.Chart.8">
                  <p:embed followColorScheme="full"/>
                </p:oleObj>
              </mc:Choice>
              <mc:Fallback>
                <p:oleObj name="Graphique" r:id="rId3" imgW="8115300" imgH="48768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72390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1524000" y="6019800"/>
            <a:ext cx="8915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fr-FR" sz="1600" b="1">
                <a:latin typeface="Tahoma" charset="0"/>
              </a:rPr>
              <a:t>Quelles sont les principales fonctions que vous rencontrez ?     </a:t>
            </a:r>
          </a:p>
        </p:txBody>
      </p:sp>
    </p:spTree>
    <p:extLst>
      <p:ext uri="{BB962C8B-B14F-4D97-AF65-F5344CB8AC3E}">
        <p14:creationId xmlns:p14="http://schemas.microsoft.com/office/powerpoint/2010/main" val="4693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026"/>
          <p:cNvSpPr>
            <a:spLocks noChangeArrowheads="1"/>
          </p:cNvSpPr>
          <p:nvPr/>
        </p:nvSpPr>
        <p:spPr bwMode="auto">
          <a:xfrm>
            <a:off x="2362200" y="0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fr-FR" altLang="fr-FR" b="1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cs typeface="+mj-cs"/>
              </a:rPr>
              <a:t>Fréquence des contacts avec les prestataires extérieurs </a:t>
            </a: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2438400" y="1676400"/>
          <a:ext cx="72390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Graphique" r:id="rId4" imgW="8115300" imgH="4876800" progId="MSGraph.Chart.8">
                  <p:embed followColorScheme="full"/>
                </p:oleObj>
              </mc:Choice>
              <mc:Fallback>
                <p:oleObj name="Graphique" r:id="rId4" imgW="8115300" imgH="48768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6400"/>
                        <a:ext cx="72390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1028"/>
          <p:cNvSpPr txBox="1">
            <a:spLocks noChangeArrowheads="1"/>
          </p:cNvSpPr>
          <p:nvPr/>
        </p:nvSpPr>
        <p:spPr bwMode="auto">
          <a:xfrm>
            <a:off x="1127125" y="6278564"/>
            <a:ext cx="9296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500" i="1">
                <a:latin typeface="Tahoma" charset="0"/>
              </a:rPr>
              <a:t>Quels sont les principaux prestataires extérieurs que vous rencontrez ? </a:t>
            </a:r>
          </a:p>
        </p:txBody>
      </p:sp>
    </p:spTree>
    <p:extLst>
      <p:ext uri="{BB962C8B-B14F-4D97-AF65-F5344CB8AC3E}">
        <p14:creationId xmlns:p14="http://schemas.microsoft.com/office/powerpoint/2010/main" val="7588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026"/>
          <p:cNvSpPr>
            <a:spLocks noChangeArrowheads="1"/>
          </p:cNvSpPr>
          <p:nvPr/>
        </p:nvSpPr>
        <p:spPr bwMode="auto">
          <a:xfrm>
            <a:off x="2362200" y="76200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fr-FR" altLang="fr-FR" b="1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cs typeface="+mj-cs"/>
              </a:rPr>
              <a:t>Chef de produit, un métier ouvert en perpétuel changement</a:t>
            </a: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2362200" y="1752600"/>
          <a:ext cx="72390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Graphique" r:id="rId4" imgW="8115300" imgH="4876800" progId="MSGraph.Chart.8">
                  <p:embed followColorScheme="full"/>
                </p:oleObj>
              </mc:Choice>
              <mc:Fallback>
                <p:oleObj name="Graphique" r:id="rId4" imgW="8115300" imgH="48768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752600"/>
                        <a:ext cx="72390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Text Box 1028"/>
          <p:cNvSpPr txBox="1">
            <a:spLocks noChangeArrowheads="1"/>
          </p:cNvSpPr>
          <p:nvPr/>
        </p:nvSpPr>
        <p:spPr bwMode="auto">
          <a:xfrm>
            <a:off x="1200150" y="6308726"/>
            <a:ext cx="9296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500" i="1">
                <a:latin typeface="Tahoma" charset="0"/>
              </a:rPr>
              <a:t>Quelles sont les techniques marketing qui ont le plus bouleversé votre métier ? </a:t>
            </a:r>
          </a:p>
        </p:txBody>
      </p:sp>
    </p:spTree>
    <p:extLst>
      <p:ext uri="{BB962C8B-B14F-4D97-AF65-F5344CB8AC3E}">
        <p14:creationId xmlns:p14="http://schemas.microsoft.com/office/powerpoint/2010/main" val="20201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260350"/>
            <a:ext cx="8229600" cy="1371600"/>
          </a:xfrm>
        </p:spPr>
        <p:txBody>
          <a:bodyPr/>
          <a:lstStyle/>
          <a:p>
            <a:pPr eaLnBrk="1" hangingPunct="1"/>
            <a:r>
              <a:rPr lang="fr-FR" smtClean="0"/>
              <a:t>Une perspective historique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9" y="1844676"/>
            <a:ext cx="8302625" cy="4824413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fr-FR" sz="2800"/>
              <a:t>La démocratisation de la consommation</a:t>
            </a:r>
          </a:p>
          <a:p>
            <a:pPr lvl="1" eaLnBrk="1" hangingPunct="1"/>
            <a:r>
              <a:rPr lang="fr-FR" sz="2400"/>
              <a:t>Jusqu’au XIXème siècle, la consommation reste limitée, stagnante et peu valorisée</a:t>
            </a:r>
          </a:p>
          <a:p>
            <a:pPr lvl="2" eaLnBrk="1" hangingPunct="1"/>
            <a:r>
              <a:rPr lang="fr-FR" sz="2000"/>
              <a:t>Poids des impôts</a:t>
            </a:r>
          </a:p>
          <a:p>
            <a:pPr lvl="2" eaLnBrk="1" hangingPunct="1"/>
            <a:r>
              <a:rPr lang="fr-FR" sz="2000"/>
              <a:t>Facteurs culturels et religieux</a:t>
            </a:r>
          </a:p>
          <a:p>
            <a:pPr lvl="1" eaLnBrk="1" hangingPunct="1"/>
            <a:r>
              <a:rPr lang="fr-FR" sz="2400"/>
              <a:t>Au cours du XIXème siècle, la consommation prend son essor</a:t>
            </a:r>
          </a:p>
          <a:p>
            <a:pPr lvl="2" eaLnBrk="1" hangingPunct="1"/>
            <a:r>
              <a:rPr lang="fr-FR" sz="2000"/>
              <a:t>La ville s’étend</a:t>
            </a:r>
          </a:p>
          <a:p>
            <a:pPr lvl="2" eaLnBrk="1" hangingPunct="1"/>
            <a:r>
              <a:rPr lang="fr-FR" sz="2000"/>
              <a:t>Le temps de loisir augmente</a:t>
            </a:r>
          </a:p>
          <a:p>
            <a:pPr lvl="2" eaLnBrk="1" hangingPunct="1"/>
            <a:r>
              <a:rPr lang="fr-FR" sz="2000"/>
              <a:t>Les moyens de communications se développent</a:t>
            </a:r>
          </a:p>
          <a:p>
            <a:pPr lvl="1" eaLnBrk="1" hangingPunct="1"/>
            <a:r>
              <a:rPr lang="fr-FR" sz="2400"/>
              <a:t>Seconde moitié du XXème  : règne du marketing</a:t>
            </a:r>
          </a:p>
          <a:p>
            <a:pPr lvl="1" eaLnBrk="1" hangingPunct="1"/>
            <a:r>
              <a:rPr lang="fr-FR" sz="2400"/>
              <a:t>XXIème siècle : petit retour de flamme….</a:t>
            </a:r>
          </a:p>
        </p:txBody>
      </p:sp>
    </p:spTree>
    <p:extLst>
      <p:ext uri="{BB962C8B-B14F-4D97-AF65-F5344CB8AC3E}">
        <p14:creationId xmlns:p14="http://schemas.microsoft.com/office/powerpoint/2010/main" val="31808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bldLvl="5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Une perspective historique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628776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mtClean="0"/>
              <a:t>Du marketing de masse au marketing de segmentation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fr-FR" smtClean="0"/>
              <a:t>Marketing de masse : produire en masse un produit « universel » dont on inonde le marché (optique vente)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fr-FR" smtClean="0"/>
              <a:t>Marketing de segmentation : s’adresser à un sous-ensemble du marché (segment) en s’adaptant à ses attentes (optique marketing)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fr-FR" smtClean="0"/>
              <a:t>Exemples : Coca-Cola et Ford.</a:t>
            </a:r>
          </a:p>
        </p:txBody>
      </p:sp>
      <p:pic>
        <p:nvPicPr>
          <p:cNvPr id="24582" name="Picture 6" descr="coca-top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5386" y="4211605"/>
            <a:ext cx="1209675" cy="942975"/>
          </a:xfrm>
          <a:prstGeom prst="rect">
            <a:avLst/>
          </a:prstGeom>
          <a:noFill/>
        </p:spPr>
      </p:pic>
      <p:pic>
        <p:nvPicPr>
          <p:cNvPr id="24584" name="Picture 8" descr="Pepsi%2520Logo">
            <a:hlinkClick r:id="rId5" invalidUrl="http://images.google.fr/imgres?imgurl=http://www.tvgasm.com/shows/charmschool/Pepsi Logo.jpg&amp;imgrefurl=http://www.tvgasm.com/shows/charm-school/charm-school-br-9982.php&amp;usg=__hIrCTLDh092cLzlo_jPxsP41K9s=&amp;h=410&amp;w=408&amp;sz=51&amp;hl=fr&amp;start=1&amp;sig2=N7sPVZtM9gbtTt9G4wyKOw&amp;tbnid=2b3TTU40mszfCM:&amp;tbnh=125&amp;tbnw=124&amp;prev=/images?q=pEPSI&amp;hl=fr&amp;ei=z8WgSrfXEZO1sAbYneTSBA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66976" y="4183063"/>
            <a:ext cx="1181100" cy="1190625"/>
          </a:xfrm>
          <a:prstGeom prst="rect">
            <a:avLst/>
          </a:prstGeom>
          <a:noFill/>
        </p:spPr>
      </p:pic>
      <p:pic>
        <p:nvPicPr>
          <p:cNvPr id="24586" name="Picture 10" descr="34941a-ford_reduit_la_production_en_europ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9344" y="3960139"/>
            <a:ext cx="1209675" cy="904875"/>
          </a:xfrm>
          <a:prstGeom prst="rect">
            <a:avLst/>
          </a:prstGeom>
          <a:noFill/>
        </p:spPr>
      </p:pic>
      <p:pic>
        <p:nvPicPr>
          <p:cNvPr id="24588" name="Picture 12" descr="general_motors_logo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95946" y="4030630"/>
            <a:ext cx="1123950" cy="1123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65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5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Une perspective historique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0600" y="1600201"/>
            <a:ext cx="5410200" cy="4525963"/>
          </a:xfrm>
        </p:spPr>
        <p:txBody>
          <a:bodyPr/>
          <a:lstStyle/>
          <a:p>
            <a:pPr eaLnBrk="1" hangingPunct="1"/>
            <a:r>
              <a:rPr lang="fr-FR" sz="2800" dirty="0"/>
              <a:t>Les évolutions récentes du marketing</a:t>
            </a:r>
          </a:p>
          <a:p>
            <a:pPr lvl="1" eaLnBrk="1" hangingPunct="1">
              <a:buFontTx/>
              <a:buChar char="•"/>
            </a:pPr>
            <a:r>
              <a:rPr lang="fr-FR" sz="2400" dirty="0"/>
              <a:t>Extension du domaine du marketing à de nouveaux secteurs marchands ou non marchands</a:t>
            </a:r>
          </a:p>
          <a:p>
            <a:pPr lvl="1" eaLnBrk="1" hangingPunct="1">
              <a:buFontTx/>
              <a:buChar char="•"/>
            </a:pPr>
            <a:r>
              <a:rPr lang="fr-FR" sz="2400" dirty="0"/>
              <a:t>Du marketing de segmentation traditionnel au marketing individualisé (one-to-one)</a:t>
            </a:r>
          </a:p>
          <a:p>
            <a:pPr lvl="1" eaLnBrk="1" hangingPunct="1">
              <a:buFontTx/>
              <a:buChar char="•"/>
            </a:pPr>
            <a:r>
              <a:rPr lang="fr-FR" sz="2400" dirty="0"/>
              <a:t>Vers un marketing partagé?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700213"/>
            <a:ext cx="3151188" cy="420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9653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bldLvl="5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7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288" y="692150"/>
            <a:ext cx="8088312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75583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1986"/>
            <a:ext cx="10058400" cy="1609344"/>
          </a:xfrm>
        </p:spPr>
        <p:txBody>
          <a:bodyPr/>
          <a:lstStyle/>
          <a:p>
            <a:pPr eaLnBrk="1" hangingPunct="1"/>
            <a:r>
              <a:rPr lang="fr-FR" dirty="0" smtClean="0"/>
              <a:t>Vers un marketing partagé…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997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sz="2800"/>
              <a:t>Repose sur le management de l’information et le numérique </a:t>
            </a:r>
          </a:p>
          <a:p>
            <a:pPr eaLnBrk="1" hangingPunct="1">
              <a:lnSpc>
                <a:spcPct val="80000"/>
              </a:lnSpc>
            </a:pPr>
            <a:r>
              <a:rPr lang="fr-FR" sz="2800"/>
              <a:t>Différences pour les consommateurs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/>
              <a:t>Pouvoir accru des consommateurs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/>
              <a:t>Diversité des produits et services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/>
              <a:t>Une grande quantité d’informations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/>
              <a:t>Facilités de commandes</a:t>
            </a:r>
          </a:p>
          <a:p>
            <a:pPr eaLnBrk="1" hangingPunct="1">
              <a:lnSpc>
                <a:spcPct val="80000"/>
              </a:lnSpc>
            </a:pPr>
            <a:r>
              <a:rPr lang="fr-FR" sz="2800"/>
              <a:t>Différences pour les entreprises :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/>
              <a:t>Nouveaux circuits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/>
              <a:t>Nouvelles informations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/>
              <a:t>Une communication plus fluide et à double sens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/>
              <a:t>Personnalisation des produits et services</a:t>
            </a:r>
          </a:p>
          <a:p>
            <a:pPr lvl="1" eaLnBrk="1" hangingPunct="1">
              <a:lnSpc>
                <a:spcPct val="80000"/>
              </a:lnSpc>
            </a:pP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7353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sz="4000" dirty="0"/>
              <a:t>2. Définition du marketing, démarche et </a:t>
            </a:r>
            <a:r>
              <a:rPr lang="fr-FR" sz="4000" dirty="0" smtClean="0"/>
              <a:t>rôles du marketing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9214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/>
              <a:t>Tentative de définition du marketing « universel »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marketing est la fonction de gestion de l’organisation qui traite des relations avec les publics de l’organisation</a:t>
            </a:r>
          </a:p>
          <a:p>
            <a:pPr eaLnBrk="1" hangingPunct="1"/>
            <a:r>
              <a:rPr lang="fr-FR" smtClean="0"/>
              <a:t>Quelques exemples…</a:t>
            </a:r>
          </a:p>
        </p:txBody>
      </p:sp>
    </p:spTree>
    <p:extLst>
      <p:ext uri="{BB962C8B-B14F-4D97-AF65-F5344CB8AC3E}">
        <p14:creationId xmlns:p14="http://schemas.microsoft.com/office/powerpoint/2010/main" val="98696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and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1" y="152401"/>
            <a:ext cx="4803775" cy="658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04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lj2003metr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352550"/>
            <a:ext cx="66294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4711700" y="2751139"/>
            <a:ext cx="2768600" cy="1355725"/>
            <a:chOff x="0" y="0"/>
            <a:chExt cx="1744" cy="854"/>
          </a:xfrm>
        </p:grpSpPr>
        <p:sp>
          <p:nvSpPr>
            <p:cNvPr id="33797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7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379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744" cy="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fr-FR" sz="2400">
                  <a:latin typeface="Times New Roman" pitchFamily="18" charset="0"/>
                  <a:hlinkClick r:id="rId4"/>
                </a:rPr>
                <a:t>  </a:t>
              </a:r>
              <a:r>
                <a:rPr lang="fr-FR" sz="5900">
                  <a:latin typeface="Times New Roman" pitchFamily="18" charset="0"/>
                </a:rPr>
                <a:t> </a:t>
              </a:r>
              <a:r>
                <a:rPr lang="fr-FR" sz="2400">
                  <a:latin typeface="Times New Roman" pitchFamily="18" charset="0"/>
                </a:rPr>
                <a:t>                  </a:t>
              </a:r>
            </a:p>
            <a:p>
              <a:pPr eaLnBrk="0" hangingPunct="0"/>
              <a:endParaRPr lang="fr-FR" sz="2400">
                <a:latin typeface="Times New Roman" pitchFamily="18" charset="0"/>
              </a:endParaRPr>
            </a:p>
          </p:txBody>
        </p:sp>
      </p:grpSp>
      <p:pic>
        <p:nvPicPr>
          <p:cNvPr id="33796" name="Picture 6" descr="carte200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06376"/>
            <a:ext cx="14859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7" y="2121408"/>
            <a:ext cx="10321241" cy="4050792"/>
          </a:xfrm>
        </p:spPr>
        <p:txBody>
          <a:bodyPr/>
          <a:lstStyle/>
          <a:p>
            <a:r>
              <a:rPr lang="fr-FR" dirty="0" smtClean="0"/>
              <a:t>Cours + TD </a:t>
            </a:r>
          </a:p>
          <a:p>
            <a:r>
              <a:rPr lang="fr-FR" dirty="0" smtClean="0"/>
              <a:t>Cas, lectures, exercices</a:t>
            </a:r>
          </a:p>
          <a:p>
            <a:r>
              <a:rPr lang="fr-FR" dirty="0" smtClean="0"/>
              <a:t>Présentation en fin d’UE en 180 secondes par groupes d’un produit innovant sur un domaine scientifique de votre choix :</a:t>
            </a:r>
          </a:p>
          <a:p>
            <a:pPr lvl="1"/>
            <a:r>
              <a:rPr lang="fr-FR" dirty="0" smtClean="0"/>
              <a:t>Ex : Barres Céréales, masques de beauté, chimie verte, textiles intelligents</a:t>
            </a:r>
          </a:p>
          <a:p>
            <a:pPr lvl="1"/>
            <a:r>
              <a:rPr lang="fr-FR" dirty="0" smtClean="0"/>
              <a:t>Cahier des charges :</a:t>
            </a:r>
          </a:p>
          <a:p>
            <a:pPr lvl="2"/>
            <a:r>
              <a:rPr lang="fr-FR" dirty="0" smtClean="0"/>
              <a:t>Analyse stratégique de l’environnement</a:t>
            </a:r>
          </a:p>
          <a:p>
            <a:pPr lvl="2"/>
            <a:r>
              <a:rPr lang="fr-FR" dirty="0" smtClean="0"/>
              <a:t>Comportement du consommateur</a:t>
            </a:r>
          </a:p>
          <a:p>
            <a:pPr lvl="2"/>
            <a:r>
              <a:rPr lang="fr-FR" dirty="0" smtClean="0"/>
              <a:t>Segmentation, ciblage, positionnement</a:t>
            </a:r>
          </a:p>
          <a:p>
            <a:pPr lvl="2"/>
            <a:r>
              <a:rPr lang="fr-FR" dirty="0" smtClean="0"/>
              <a:t>4 P</a:t>
            </a:r>
          </a:p>
          <a:p>
            <a:pPr lvl="2"/>
            <a:r>
              <a:rPr lang="fr-FR" dirty="0" smtClean="0"/>
              <a:t>Recommandations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0358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uro_evequesdefran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68300"/>
            <a:ext cx="6096000" cy="595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1752600" y="1600200"/>
            <a:ext cx="3352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fr-FR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itterand198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06575"/>
            <a:ext cx="8686800" cy="324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78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57200"/>
            <a:ext cx="7924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11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5588" y="1120775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2703513" y="1120776"/>
            <a:ext cx="6786562" cy="4481513"/>
            <a:chOff x="0" y="0"/>
            <a:chExt cx="4275" cy="2823"/>
          </a:xfrm>
        </p:grpSpPr>
        <p:sp>
          <p:nvSpPr>
            <p:cNvPr id="37893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4275" cy="28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37894" name="Group 5"/>
            <p:cNvGrpSpPr>
              <a:grpSpLocks/>
            </p:cNvGrpSpPr>
            <p:nvPr/>
          </p:nvGrpSpPr>
          <p:grpSpPr bwMode="auto">
            <a:xfrm>
              <a:off x="0" y="0"/>
              <a:ext cx="4275" cy="2823"/>
              <a:chOff x="0" y="0"/>
              <a:chExt cx="4275" cy="2823"/>
            </a:xfrm>
          </p:grpSpPr>
          <p:sp>
            <p:nvSpPr>
              <p:cNvPr id="37895" name="Rectangle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275" cy="23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37896" name="Rectangl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275" cy="282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fr-FR" sz="900">
                    <a:latin typeface="Verdana" pitchFamily="34" charset="0"/>
                  </a:rPr>
                  <a:t>  </a:t>
                </a:r>
                <a:r>
                  <a:rPr lang="fr-FR" sz="28800">
                    <a:latin typeface="Verdana" pitchFamily="34" charset="0"/>
                  </a:rPr>
                  <a:t> </a:t>
                </a:r>
                <a:r>
                  <a:rPr lang="fr-FR" sz="900">
                    <a:latin typeface="Verdana" pitchFamily="34" charset="0"/>
                  </a:rPr>
                  <a:t>                                                                                                   </a:t>
                </a:r>
              </a:p>
            </p:txBody>
          </p:sp>
        </p:grpSp>
      </p:grpSp>
      <p:pic>
        <p:nvPicPr>
          <p:cNvPr id="37892" name="Picture 8" descr="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4538" y="433388"/>
            <a:ext cx="5021262" cy="573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71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1092200" y="-28254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fr-FR" sz="2400">
              <a:latin typeface="Times New Roman" pitchFamily="18" charset="0"/>
            </a:endParaRP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FF99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993300"/>
                </a:solidFill>
                <a:latin typeface="Verdana" pitchFamily="34" charset="0"/>
              </a:rPr>
              <a:t>Plus de 300 sites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FF99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000000"/>
                </a:solidFill>
                <a:latin typeface="Verdana" pitchFamily="34" charset="0"/>
              </a:rPr>
              <a:t>Plus de 300 sites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1092200" y="-28476575"/>
            <a:ext cx="9144000" cy="260350"/>
          </a:xfrm>
          <a:prstGeom prst="rect">
            <a:avLst/>
          </a:prstGeom>
          <a:solidFill>
            <a:srgbClr val="55555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100">
                <a:latin typeface="Times New Roman" pitchFamily="18" charset="0"/>
              </a:rPr>
              <a:t>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99CC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993300"/>
                </a:solidFill>
                <a:latin typeface="Verdana" pitchFamily="34" charset="0"/>
              </a:rPr>
              <a:t>Dossiers conso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99CC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000000"/>
                </a:solidFill>
                <a:latin typeface="Verdana" pitchFamily="34" charset="0"/>
              </a:rPr>
              <a:t>Dossiers conso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99CC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993300"/>
                </a:solidFill>
                <a:latin typeface="Verdana" pitchFamily="34" charset="0"/>
              </a:rPr>
              <a:t>Panorama du secteur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1" name="Rectangle 10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99CC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000000"/>
                </a:solidFill>
                <a:latin typeface="Verdana" pitchFamily="34" charset="0"/>
              </a:rPr>
              <a:t>Panorama du secteur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2" name="Rectangle 11"/>
          <p:cNvSpPr>
            <a:spLocks noChangeArrowheads="1"/>
          </p:cNvSpPr>
          <p:nvPr/>
        </p:nvSpPr>
        <p:spPr bwMode="auto">
          <a:xfrm>
            <a:off x="1092200" y="-28476575"/>
            <a:ext cx="9144000" cy="260350"/>
          </a:xfrm>
          <a:prstGeom prst="rect">
            <a:avLst/>
          </a:prstGeom>
          <a:solidFill>
            <a:srgbClr val="55555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100">
                <a:latin typeface="Times New Roman" pitchFamily="18" charset="0"/>
              </a:rPr>
              <a:t>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3" name="Rectangle 12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FFCC3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993300"/>
                </a:solidFill>
                <a:latin typeface="Verdana" pitchFamily="34" charset="0"/>
              </a:rPr>
              <a:t>Recettes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4" name="Rectangle 13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FFCC3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000000"/>
                </a:solidFill>
                <a:latin typeface="Verdana" pitchFamily="34" charset="0"/>
              </a:rPr>
              <a:t>Recettes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5" name="Rectangle 14"/>
          <p:cNvSpPr>
            <a:spLocks noChangeArrowheads="1"/>
          </p:cNvSpPr>
          <p:nvPr/>
        </p:nvSpPr>
        <p:spPr bwMode="auto">
          <a:xfrm>
            <a:off x="1092200" y="-28476575"/>
            <a:ext cx="9144000" cy="260350"/>
          </a:xfrm>
          <a:prstGeom prst="rect">
            <a:avLst/>
          </a:prstGeom>
          <a:solidFill>
            <a:srgbClr val="55555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100">
                <a:latin typeface="Times New Roman" pitchFamily="18" charset="0"/>
              </a:rPr>
              <a:t>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6" name="Rectangle 15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FF993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993300"/>
                </a:solidFill>
                <a:latin typeface="Verdana" pitchFamily="34" charset="0"/>
              </a:rPr>
              <a:t>Presse professionnelle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7" name="Rectangle 16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FF993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000000"/>
                </a:solidFill>
                <a:latin typeface="Verdana" pitchFamily="34" charset="0"/>
              </a:rPr>
              <a:t>Presse professionnelle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8" name="Rectangle 17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FF993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993300"/>
                </a:solidFill>
                <a:latin typeface="Verdana" pitchFamily="34" charset="0"/>
              </a:rPr>
              <a:t>Revues techniques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29" name="Rectangle 18"/>
          <p:cNvSpPr>
            <a:spLocks noChangeArrowheads="1"/>
          </p:cNvSpPr>
          <p:nvPr/>
        </p:nvSpPr>
        <p:spPr bwMode="auto">
          <a:xfrm>
            <a:off x="1181100" y="-28198763"/>
            <a:ext cx="9144000" cy="198438"/>
          </a:xfrm>
          <a:prstGeom prst="rect">
            <a:avLst/>
          </a:prstGeom>
          <a:solidFill>
            <a:srgbClr val="FF993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700">
                <a:solidFill>
                  <a:srgbClr val="000000"/>
                </a:solidFill>
                <a:latin typeface="Verdana" pitchFamily="34" charset="0"/>
              </a:rPr>
              <a:t>Revues techniques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30" name="Rectangle 19"/>
          <p:cNvSpPr>
            <a:spLocks noChangeArrowheads="1"/>
          </p:cNvSpPr>
          <p:nvPr/>
        </p:nvSpPr>
        <p:spPr bwMode="auto">
          <a:xfrm>
            <a:off x="1092200" y="-28476575"/>
            <a:ext cx="9144000" cy="260350"/>
          </a:xfrm>
          <a:prstGeom prst="rect">
            <a:avLst/>
          </a:prstGeom>
          <a:solidFill>
            <a:srgbClr val="55555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100">
                <a:latin typeface="Times New Roman" pitchFamily="18" charset="0"/>
              </a:rPr>
              <a:t> </a:t>
            </a:r>
            <a:endParaRPr lang="fr-FR" sz="2400">
              <a:latin typeface="Times New Roman" pitchFamily="18" charset="0"/>
            </a:endParaRPr>
          </a:p>
        </p:txBody>
      </p:sp>
      <p:sp>
        <p:nvSpPr>
          <p:cNvPr id="38931" name="Rectangle 20"/>
          <p:cNvSpPr>
            <a:spLocks noChangeArrowheads="1"/>
          </p:cNvSpPr>
          <p:nvPr/>
        </p:nvSpPr>
        <p:spPr bwMode="auto">
          <a:xfrm>
            <a:off x="1092200" y="-2478563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8932" name="Rectangle 23"/>
          <p:cNvSpPr>
            <a:spLocks noChangeArrowheads="1"/>
          </p:cNvSpPr>
          <p:nvPr/>
        </p:nvSpPr>
        <p:spPr bwMode="auto">
          <a:xfrm>
            <a:off x="1092201" y="34785300"/>
            <a:ext cx="4037013" cy="5492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400">
                <a:latin typeface="Times New Roman" pitchFamily="18" charset="0"/>
              </a:rPr>
              <a:t/>
            </a:r>
            <a:br>
              <a:rPr lang="fr-FR" sz="2400">
                <a:latin typeface="Times New Roman" pitchFamily="18" charset="0"/>
              </a:rPr>
            </a:br>
            <a:r>
              <a:rPr lang="fr-FR" sz="600" u="sng">
                <a:solidFill>
                  <a:srgbClr val="990099"/>
                </a:solidFill>
                <a:latin typeface="Tahoma" pitchFamily="34" charset="0"/>
                <a:cs typeface="Tahoma" pitchFamily="34" charset="0"/>
                <a:hlinkClick r:id="" action="ppaction://noaction"/>
              </a:rPr>
              <a:t>Haut de page</a:t>
            </a:r>
            <a:endParaRPr lang="fr-FR" sz="2400">
              <a:latin typeface="Times New Roman" pitchFamily="18" charset="0"/>
            </a:endParaRPr>
          </a:p>
        </p:txBody>
      </p:sp>
      <p:grpSp>
        <p:nvGrpSpPr>
          <p:cNvPr id="38933" name="Group 24"/>
          <p:cNvGrpSpPr>
            <a:grpSpLocks/>
          </p:cNvGrpSpPr>
          <p:nvPr/>
        </p:nvGrpSpPr>
        <p:grpSpPr bwMode="auto">
          <a:xfrm>
            <a:off x="1260475" y="-24739600"/>
            <a:ext cx="1189038" cy="1635125"/>
            <a:chOff x="0" y="0"/>
            <a:chExt cx="749" cy="1030"/>
          </a:xfrm>
        </p:grpSpPr>
        <p:pic>
          <p:nvPicPr>
            <p:cNvPr id="38968" name="Picture 25" descr="haut_r1_c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749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69" name="Rectangle 26">
              <a:hlinkClick r:id="rId4"/>
            </p:cNvPr>
            <p:cNvSpPr>
              <a:spLocks noChangeArrowheads="1"/>
            </p:cNvSpPr>
            <p:nvPr/>
          </p:nvSpPr>
          <p:spPr bwMode="auto">
            <a:xfrm>
              <a:off x="28" y="28"/>
              <a:ext cx="533" cy="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38934" name="Picture 27" descr="shi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5275" y="-23169563"/>
            <a:ext cx="17145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935" name="Group 28"/>
          <p:cNvGrpSpPr>
            <a:grpSpLocks/>
          </p:cNvGrpSpPr>
          <p:nvPr/>
        </p:nvGrpSpPr>
        <p:grpSpPr bwMode="auto">
          <a:xfrm>
            <a:off x="2832101" y="-24739600"/>
            <a:ext cx="5565775" cy="1635125"/>
            <a:chOff x="0" y="0"/>
            <a:chExt cx="3506" cy="1030"/>
          </a:xfrm>
        </p:grpSpPr>
        <p:pic>
          <p:nvPicPr>
            <p:cNvPr id="38966" name="Picture 29" descr="haut_r1_c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3506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67" name="Rectangle 30">
              <a:hlinkClick r:id="rId4"/>
            </p:cNvPr>
            <p:cNvSpPr>
              <a:spLocks noChangeArrowheads="1"/>
            </p:cNvSpPr>
            <p:nvPr/>
          </p:nvSpPr>
          <p:spPr bwMode="auto">
            <a:xfrm>
              <a:off x="72" y="57"/>
              <a:ext cx="2332" cy="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38936" name="Picture 31" descr="site_portail_hau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2651" y="-23169563"/>
            <a:ext cx="512127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937" name="Group 32"/>
          <p:cNvGrpSpPr>
            <a:grpSpLocks/>
          </p:cNvGrpSpPr>
          <p:nvPr/>
        </p:nvGrpSpPr>
        <p:grpSpPr bwMode="auto">
          <a:xfrm>
            <a:off x="8829676" y="-24739600"/>
            <a:ext cx="1439863" cy="1839912"/>
            <a:chOff x="0" y="0"/>
            <a:chExt cx="1130" cy="1159"/>
          </a:xfrm>
        </p:grpSpPr>
        <p:pic>
          <p:nvPicPr>
            <p:cNvPr id="38964" name="Picture 33" descr="haut_r1_c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07" cy="1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65" name="Oval 34">
              <a:hlinkClick r:id="rId9"/>
            </p:cNvPr>
            <p:cNvSpPr>
              <a:spLocks noChangeAspect="1" noChangeArrowheads="1"/>
            </p:cNvSpPr>
            <p:nvPr/>
          </p:nvSpPr>
          <p:spPr bwMode="auto">
            <a:xfrm>
              <a:off x="454" y="461"/>
              <a:ext cx="676" cy="676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38938" name="Picture 35" descr="haut_r1_c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599739" y="-24739600"/>
            <a:ext cx="377825" cy="183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9" name="Picture 36" descr="shi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263525" y="-22164675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0" name="Picture 37" descr="site_portail_bas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432176" y="-22164675"/>
            <a:ext cx="51212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1" name="Picture 38" descr="shi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29675" y="-22164675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2" name="Picture 39" descr="contact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260476" y="-21342350"/>
            <a:ext cx="9937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3" name="Picture 40" descr="qui_sommes_nous_bis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524125" y="-21342350"/>
            <a:ext cx="1885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4" name="Picture 41" descr="haut2_r7_c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679950" y="-21342350"/>
            <a:ext cx="1131888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5" name="Picture 42" descr="haut2_r7_c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081713" y="-21342350"/>
            <a:ext cx="15430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6" name="Picture 43" descr="haut2_r7_c1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894638" y="-21342350"/>
            <a:ext cx="15430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7" name="Picture 44" descr="haut2_r7_c1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707564" y="-21342350"/>
            <a:ext cx="129222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8" name="Picture 45" descr="gauche_r6_c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260475" y="-20520025"/>
            <a:ext cx="17716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9" name="Picture 46" descr="gauche_r7_c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260475" y="-20062825"/>
            <a:ext cx="177165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0" name="Picture 47" descr="gauche_r9_c1_over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219200" y="-18503900"/>
            <a:ext cx="17716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1" name="Picture 48" descr="gauche_r11_c1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219200" y="-17235488"/>
            <a:ext cx="177165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2" name="Picture 49" descr="gauche_r15_c1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219200" y="-16073438"/>
            <a:ext cx="1771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3" name="Picture 50" descr="gauche_r17_c1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219200" y="-14712950"/>
            <a:ext cx="17716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4" name="Picture 51" descr="btculture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219201" y="-13244513"/>
            <a:ext cx="162242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5" name="Picture 52" descr="detente">
            <a:hlinkClick r:id="rId27"/>
          </p:cNvPr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14476" y="-11637963"/>
            <a:ext cx="1096963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6" name="Picture 53" descr="pictoma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340351" y="-20520025"/>
            <a:ext cx="525463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7" name="Picture 54" descr="retour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3271839" y="-19192875"/>
            <a:ext cx="263525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8" name="Picture 55" descr="haut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3298826" y="11714163"/>
            <a:ext cx="263525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9" name="Picture 56" descr="copyr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4479926" y="12157075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60" name="Picture 57" descr="bthome1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603376" y="12174538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61" name="Picture 58" descr="btmail1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2649539" y="12174538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62" name="Picture 59" descr="mention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3481389" y="12174538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63" name="Picture 60" descr="Q_Sun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2286000" y="642938"/>
            <a:ext cx="7162800" cy="537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18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/>
              <a:t>Tentative de définition du marketing « universel »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z="2800"/>
              <a:t>Que conclure de tous ces exemples ? 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fr-FR" sz="2400"/>
              <a:t>Le marketing concerne tout type d’organisation s’adressant à un public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fr-FR" sz="2400"/>
              <a:t>Ce public est de nature diverse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fr-FR" sz="2400"/>
              <a:t>On cherche à influencer les comportements ou les attitudes mentales de ces publics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fr-FR" sz="2400"/>
              <a:t>En utilisant diverses techniques, nourries par la connaissance la plus précise possible des publics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fr-FR" sz="2400"/>
              <a:t>Afin de remplir les missions diverses de l’organisation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27767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5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/>
              <a:t>Tentative de définition du marketing « universel »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i="1" smtClean="0"/>
              <a:t>Le marketing est l’ensemble des méthodes dont dispose une organisation pour encourager des attitudes et des comportements favorables à la réalisation de ses objectifs auprès de ses publics cibles</a:t>
            </a:r>
          </a:p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9339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Steve Jobs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	« Our job as </a:t>
            </a:r>
            <a:r>
              <a:rPr lang="fr-FR" dirty="0" err="1" smtClean="0"/>
              <a:t>marketer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figure out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customers</a:t>
            </a:r>
            <a:r>
              <a:rPr lang="fr-FR" dirty="0" smtClean="0"/>
              <a:t> are </a:t>
            </a:r>
            <a:r>
              <a:rPr lang="fr-FR" dirty="0" err="1" smtClean="0"/>
              <a:t>going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they</a:t>
            </a:r>
            <a:r>
              <a:rPr lang="fr-FR" dirty="0" smtClean="0"/>
              <a:t> do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374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triangle stratégique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Triangle isocèle 3"/>
          <p:cNvSpPr/>
          <p:nvPr/>
        </p:nvSpPr>
        <p:spPr>
          <a:xfrm>
            <a:off x="3575720" y="2348880"/>
            <a:ext cx="4680520" cy="3096344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439816" y="170080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42852"/>
                </a:solidFill>
              </a:rPr>
              <a:t>Consommateurs avec des besoins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207568" y="537321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42852"/>
                </a:solidFill>
              </a:rPr>
              <a:t>Organisations : produits et services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608168" y="5445225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42852"/>
                </a:solidFill>
              </a:rPr>
              <a:t>Compétition : survivre</a:t>
            </a:r>
          </a:p>
        </p:txBody>
      </p:sp>
      <p:sp>
        <p:nvSpPr>
          <p:cNvPr id="9" name="Ellipse 8"/>
          <p:cNvSpPr/>
          <p:nvPr/>
        </p:nvSpPr>
        <p:spPr>
          <a:xfrm>
            <a:off x="4943872" y="3645024"/>
            <a:ext cx="2016224" cy="1080120"/>
          </a:xfrm>
          <a:prstGeom prst="ellipse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Marketing </a:t>
            </a:r>
          </a:p>
        </p:txBody>
      </p:sp>
      <p:cxnSp>
        <p:nvCxnSpPr>
          <p:cNvPr id="11" name="Connecteur droit 10"/>
          <p:cNvCxnSpPr>
            <a:stCxn id="4" idx="0"/>
            <a:endCxn id="9" idx="0"/>
          </p:cNvCxnSpPr>
          <p:nvPr/>
        </p:nvCxnSpPr>
        <p:spPr>
          <a:xfrm>
            <a:off x="5915980" y="2348880"/>
            <a:ext cx="36004" cy="1296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9" idx="4"/>
          </p:cNvCxnSpPr>
          <p:nvPr/>
        </p:nvCxnSpPr>
        <p:spPr>
          <a:xfrm flipV="1">
            <a:off x="3647728" y="4725144"/>
            <a:ext cx="2304256" cy="720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 flipV="1">
            <a:off x="5951984" y="4725144"/>
            <a:ext cx="2232248" cy="64807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1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A quoi s’applique le marketing 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5068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z="2800"/>
              <a:t>10 sortes d’entités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Biens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Services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Expériences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Évènements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Personnes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Endroits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Propriétés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Organisations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/>
              <a:t>Idées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fr-FR" sz="2400"/>
          </a:p>
        </p:txBody>
      </p:sp>
      <p:pic>
        <p:nvPicPr>
          <p:cNvPr id="173061" name="Picture 5" descr="bild_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0463" y="1628775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63" name="Picture 7" descr="ss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9963" y="1989139"/>
            <a:ext cx="8191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65" name="Picture 9" descr="6f_1_b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19738" y="2708276"/>
            <a:ext cx="11811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67" name="Picture 11" descr="logo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472489" y="2781301"/>
            <a:ext cx="9048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69" name="Picture 13" descr="TomCruise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16725" y="3357564"/>
            <a:ext cx="14287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71" name="Picture 15" descr="Office%2520tourisme%2520maroc">
            <a:hlinkClick r:id="rId13" invalidUrl="http://images.google.fr/imgres?imgurl=http://www.tuma-hotels.com/Office tourisme maroc.gif&amp;imgrefurl=http://www.tuma-hotels.com/hotels2.htm&amp;h=200&amp;w=200&amp;sz=19&amp;hl=fr&amp;start=2&amp;tbnid=Km1UFaQepK19yM:&amp;tbnh=104&amp;tbnw=104&amp;prev=/images?q=office+du+tourisme+maroc&amp;svnum=10&amp;hl=fr&amp;lr=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448300" y="3789363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73" name="Picture 17" descr="accueil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328026" y="4365626"/>
            <a:ext cx="13430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75" name="Picture 19" descr="top_img_r_new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600825" y="4581526"/>
            <a:ext cx="762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77" name="Picture 21" descr="petirobe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087938" y="5084763"/>
            <a:ext cx="11049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79" name="Picture 23" descr="PS-presse">
            <a:hlinkClick r:id="rId21"/>
          </p:cNvPr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824788" y="5516563"/>
            <a:ext cx="6286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363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5099" y="183074"/>
            <a:ext cx="10058400" cy="1609344"/>
          </a:xfrm>
        </p:spPr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7472" y="2148840"/>
            <a:ext cx="5408580" cy="40507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COURS : vendredi 13h45-16h45</a:t>
            </a:r>
          </a:p>
          <a:p>
            <a:r>
              <a:rPr lang="fr-FR" dirty="0" smtClean="0"/>
              <a:t>20/09 : Introduction et différents types de marketing</a:t>
            </a:r>
          </a:p>
          <a:p>
            <a:r>
              <a:rPr lang="fr-FR" dirty="0" smtClean="0"/>
              <a:t>4/10 : Comportement du consommateur</a:t>
            </a:r>
          </a:p>
          <a:p>
            <a:r>
              <a:rPr lang="fr-FR" dirty="0" smtClean="0"/>
              <a:t>11/10 : Segmentation, ciblage positionnement</a:t>
            </a:r>
          </a:p>
          <a:p>
            <a:r>
              <a:rPr lang="fr-FR" dirty="0" smtClean="0"/>
              <a:t>15/11 : Le produit</a:t>
            </a:r>
          </a:p>
          <a:p>
            <a:r>
              <a:rPr lang="fr-FR" dirty="0" smtClean="0"/>
              <a:t>22/11 : Le prix- La distribution</a:t>
            </a:r>
          </a:p>
          <a:p>
            <a:r>
              <a:rPr lang="fr-FR" dirty="0" smtClean="0"/>
              <a:t>6/12 : La communication</a:t>
            </a:r>
          </a:p>
          <a:p>
            <a:r>
              <a:rPr lang="fr-FR" dirty="0" smtClean="0"/>
              <a:t>13/12 : présentations (jusqu’à 17h45)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261175" y="2041836"/>
            <a:ext cx="5042365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TD 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28394"/>
              </p:ext>
            </p:extLst>
          </p:nvPr>
        </p:nvGraphicFramePr>
        <p:xfrm>
          <a:off x="5856051" y="2647318"/>
          <a:ext cx="6189861" cy="32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287"/>
                <a:gridCol w="2063287"/>
                <a:gridCol w="2063287"/>
              </a:tblGrid>
              <a:tr h="607572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CM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Groupe 1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Groupe 2</a:t>
                      </a:r>
                      <a:endParaRPr lang="fr-FR" sz="2000" dirty="0"/>
                    </a:p>
                  </a:txBody>
                  <a:tcPr/>
                </a:tc>
              </a:tr>
              <a:tr h="2651639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Lundi 14/10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Lundi 21/10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Lundi 18/11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Lundi 25/11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Jeudi 26/09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Vendredi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baseline="0" dirty="0" smtClean="0"/>
                        <a:t>25/10</a:t>
                      </a:r>
                      <a:endParaRPr lang="fr-FR" sz="2000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baseline="0" dirty="0" smtClean="0"/>
                        <a:t>Vendredi </a:t>
                      </a:r>
                      <a:r>
                        <a:rPr lang="fr-FR" sz="2000" baseline="0" dirty="0" smtClean="0"/>
                        <a:t>8/11</a:t>
                      </a:r>
                      <a:endParaRPr lang="fr-FR" sz="2000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Vendredi 29/11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Jeudi 17/10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Vendredi </a:t>
                      </a:r>
                      <a:r>
                        <a:rPr lang="fr-FR" sz="2000" dirty="0" smtClean="0"/>
                        <a:t>25/10</a:t>
                      </a:r>
                      <a:endParaRPr lang="fr-FR" sz="20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baseline="0" dirty="0" smtClean="0"/>
                        <a:t>Vendredi </a:t>
                      </a:r>
                      <a:r>
                        <a:rPr lang="fr-FR" sz="2000" baseline="0" dirty="0" smtClean="0"/>
                        <a:t>8/11</a:t>
                      </a:r>
                      <a:endParaRPr lang="fr-FR" sz="2000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 smtClean="0"/>
                        <a:t>Vendredi 29/11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895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/>
              <a:t>Quelques déclinaisons sectorielles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628776"/>
            <a:ext cx="8229600" cy="48244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/>
              <a:t>Secteur du commerce : </a:t>
            </a:r>
            <a:r>
              <a:rPr lang="fr-FR">
                <a:cs typeface="Times New Roman" pitchFamily="18" charset="0"/>
              </a:rPr>
              <a:t>le marketing est l’ensemble des méthodes dont dispose une entreprise pour vendre ses produits aux consommateurs de la manière la plus rentable possible</a:t>
            </a:r>
          </a:p>
          <a:p>
            <a:pPr eaLnBrk="1" hangingPunct="1">
              <a:lnSpc>
                <a:spcPct val="90000"/>
              </a:lnSpc>
            </a:pPr>
            <a:r>
              <a:rPr lang="fr-FR">
                <a:cs typeface="Times New Roman" pitchFamily="18" charset="0"/>
              </a:rPr>
              <a:t>Secteur de l’humanitaire : le marketing est l’ensemble des méthodes dont dispose une association pour inciter tant les citoyens que les organisations et les états à se mobiliser politiquement et financièrement pour venir au secours de populations en danger </a:t>
            </a:r>
          </a:p>
          <a:p>
            <a:pPr eaLnBrk="1" hangingPunct="1">
              <a:lnSpc>
                <a:spcPct val="90000"/>
              </a:lnSpc>
            </a:pPr>
            <a:r>
              <a:rPr lang="fr-FR">
                <a:cs typeface="Times New Roman" pitchFamily="18" charset="0"/>
              </a:rPr>
              <a:t>Secteur des arts : le marketing est l’ensemble des méthodes dont dispose une organisation artistique pour favoriser la diffusion des œuvres d’art et l’éducation artistique du public </a:t>
            </a:r>
          </a:p>
          <a:p>
            <a:pPr eaLnBrk="1" hangingPunct="1">
              <a:lnSpc>
                <a:spcPct val="90000"/>
              </a:lnSpc>
            </a:pPr>
            <a:r>
              <a:rPr lang="fr-FR">
                <a:cs typeface="Times New Roman" pitchFamily="18" charset="0"/>
              </a:rPr>
              <a:t>Secteur de la santé : le marketing est l’ensemble des méthodes dont dispose une organisation du secteur de la santé pour orienter les comportements des patients, les informer et promouvoir sa réputation </a:t>
            </a:r>
            <a:endParaRPr lang="fr-FR"/>
          </a:p>
          <a:p>
            <a:pPr eaLnBrk="1" hangingPunct="1">
              <a:lnSpc>
                <a:spcPct val="90000"/>
              </a:lnSpc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66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4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09800" y="1371600"/>
            <a:ext cx="7315200" cy="838200"/>
            <a:chOff x="432" y="864"/>
            <a:chExt cx="4608" cy="528"/>
          </a:xfrm>
        </p:grpSpPr>
        <p:sp>
          <p:nvSpPr>
            <p:cNvPr id="44036" name="Rectangle 3"/>
            <p:cNvSpPr>
              <a:spLocks noChangeArrowheads="1"/>
            </p:cNvSpPr>
            <p:nvPr/>
          </p:nvSpPr>
          <p:spPr bwMode="auto">
            <a:xfrm>
              <a:off x="432" y="864"/>
              <a:ext cx="1152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Demande négative</a:t>
              </a:r>
            </a:p>
          </p:txBody>
        </p:sp>
        <p:sp>
          <p:nvSpPr>
            <p:cNvPr id="44037" name="Rectangle 4"/>
            <p:cNvSpPr>
              <a:spLocks noChangeArrowheads="1"/>
            </p:cNvSpPr>
            <p:nvPr/>
          </p:nvSpPr>
          <p:spPr bwMode="auto">
            <a:xfrm>
              <a:off x="2064" y="864"/>
              <a:ext cx="1392" cy="52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Identifier les facteurs de résistance</a:t>
              </a:r>
            </a:p>
          </p:txBody>
        </p:sp>
        <p:sp>
          <p:nvSpPr>
            <p:cNvPr id="44038" name="Rectangle 5"/>
            <p:cNvSpPr>
              <a:spLocks noChangeArrowheads="1"/>
            </p:cNvSpPr>
            <p:nvPr/>
          </p:nvSpPr>
          <p:spPr bwMode="auto">
            <a:xfrm>
              <a:off x="3888" y="864"/>
              <a:ext cx="1152" cy="52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Marketing de conversion</a:t>
              </a:r>
            </a:p>
          </p:txBody>
        </p:sp>
        <p:cxnSp>
          <p:nvCxnSpPr>
            <p:cNvPr id="44039" name="AutoShape 6"/>
            <p:cNvCxnSpPr>
              <a:cxnSpLocks noChangeShapeType="1"/>
              <a:stCxn id="44036" idx="3"/>
              <a:endCxn id="44037" idx="1"/>
            </p:cNvCxnSpPr>
            <p:nvPr/>
          </p:nvCxnSpPr>
          <p:spPr bwMode="auto">
            <a:xfrm>
              <a:off x="1584" y="1128"/>
              <a:ext cx="480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  <p:cxnSp>
          <p:nvCxnSpPr>
            <p:cNvPr id="44040" name="AutoShape 7"/>
            <p:cNvCxnSpPr>
              <a:cxnSpLocks noChangeShapeType="1"/>
              <a:stCxn id="44037" idx="3"/>
              <a:endCxn id="44038" idx="1"/>
            </p:cNvCxnSpPr>
            <p:nvPr/>
          </p:nvCxnSpPr>
          <p:spPr bwMode="auto">
            <a:xfrm>
              <a:off x="3456" y="1128"/>
              <a:ext cx="432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sp>
        <p:nvSpPr>
          <p:cNvPr id="44035" name="Rectangle 8"/>
          <p:cNvSpPr>
            <a:spLocks noGrp="1" noChangeArrowheads="1"/>
          </p:cNvSpPr>
          <p:nvPr>
            <p:ph type="title"/>
          </p:nvPr>
        </p:nvSpPr>
        <p:spPr>
          <a:xfrm>
            <a:off x="2135188" y="188914"/>
            <a:ext cx="7772400" cy="936625"/>
          </a:xfrm>
        </p:spPr>
        <p:txBody>
          <a:bodyPr/>
          <a:lstStyle/>
          <a:p>
            <a:pPr eaLnBrk="1" hangingPunct="1"/>
            <a:r>
              <a:rPr lang="fr-FR" sz="2400"/>
              <a:t>Les rôles du marketing selon la nature de la demande</a:t>
            </a:r>
          </a:p>
        </p:txBody>
      </p:sp>
    </p:spTree>
    <p:extLst>
      <p:ext uri="{BB962C8B-B14F-4D97-AF65-F5344CB8AC3E}">
        <p14:creationId xmlns:p14="http://schemas.microsoft.com/office/powerpoint/2010/main" val="176394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58" name="Picture 2" descr="Les antibiotiques, c'est pas automatique !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5413" y="981076"/>
            <a:ext cx="3878262" cy="5400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395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2209800" y="1371600"/>
            <a:ext cx="1828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négative</a:t>
            </a: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4800600" y="1371600"/>
            <a:ext cx="2209800" cy="838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Identifier les facteurs de résistance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7696200" y="1371600"/>
            <a:ext cx="1828800" cy="838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de conversion</a:t>
            </a:r>
          </a:p>
        </p:txBody>
      </p:sp>
      <p:cxnSp>
        <p:nvCxnSpPr>
          <p:cNvPr id="46085" name="AutoShape 5"/>
          <p:cNvCxnSpPr>
            <a:cxnSpLocks noChangeShapeType="1"/>
            <a:stCxn id="46082" idx="3"/>
            <a:endCxn id="46083" idx="1"/>
          </p:cNvCxnSpPr>
          <p:nvPr/>
        </p:nvCxnSpPr>
        <p:spPr bwMode="auto">
          <a:xfrm>
            <a:off x="4038600" y="17907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46086" name="AutoShape 6"/>
          <p:cNvCxnSpPr>
            <a:cxnSpLocks noChangeShapeType="1"/>
            <a:stCxn id="46083" idx="3"/>
            <a:endCxn id="46084" idx="1"/>
          </p:cNvCxnSpPr>
          <p:nvPr/>
        </p:nvCxnSpPr>
        <p:spPr bwMode="auto">
          <a:xfrm>
            <a:off x="7010400" y="17907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grpSp>
        <p:nvGrpSpPr>
          <p:cNvPr id="46087" name="Group 7"/>
          <p:cNvGrpSpPr>
            <a:grpSpLocks/>
          </p:cNvGrpSpPr>
          <p:nvPr/>
        </p:nvGrpSpPr>
        <p:grpSpPr bwMode="auto">
          <a:xfrm>
            <a:off x="2209800" y="2362200"/>
            <a:ext cx="7315200" cy="1143000"/>
            <a:chOff x="432" y="1488"/>
            <a:chExt cx="4608" cy="720"/>
          </a:xfrm>
        </p:grpSpPr>
        <p:sp>
          <p:nvSpPr>
            <p:cNvPr id="46089" name="Rectangle 8"/>
            <p:cNvSpPr>
              <a:spLocks noChangeArrowheads="1"/>
            </p:cNvSpPr>
            <p:nvPr/>
          </p:nvSpPr>
          <p:spPr bwMode="auto">
            <a:xfrm>
              <a:off x="432" y="1488"/>
              <a:ext cx="1152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Demande absente, latente ou naissante</a:t>
              </a:r>
            </a:p>
          </p:txBody>
        </p:sp>
        <p:sp>
          <p:nvSpPr>
            <p:cNvPr id="46090" name="Rectangle 9"/>
            <p:cNvSpPr>
              <a:spLocks noChangeArrowheads="1"/>
            </p:cNvSpPr>
            <p:nvPr/>
          </p:nvSpPr>
          <p:spPr bwMode="auto">
            <a:xfrm>
              <a:off x="2064" y="1488"/>
              <a:ext cx="1392" cy="72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Mettre en avant les avantages</a:t>
              </a:r>
            </a:p>
          </p:txBody>
        </p:sp>
        <p:sp>
          <p:nvSpPr>
            <p:cNvPr id="46091" name="Rectangle 10"/>
            <p:cNvSpPr>
              <a:spLocks noChangeArrowheads="1"/>
            </p:cNvSpPr>
            <p:nvPr/>
          </p:nvSpPr>
          <p:spPr bwMode="auto">
            <a:xfrm>
              <a:off x="3888" y="1488"/>
              <a:ext cx="1152" cy="72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Marketing de stimulation</a:t>
              </a:r>
            </a:p>
          </p:txBody>
        </p:sp>
        <p:cxnSp>
          <p:nvCxnSpPr>
            <p:cNvPr id="46092" name="AutoShape 11"/>
            <p:cNvCxnSpPr>
              <a:cxnSpLocks noChangeShapeType="1"/>
              <a:stCxn id="46089" idx="3"/>
              <a:endCxn id="46090" idx="1"/>
            </p:cNvCxnSpPr>
            <p:nvPr/>
          </p:nvCxnSpPr>
          <p:spPr bwMode="auto">
            <a:xfrm>
              <a:off x="1584" y="1848"/>
              <a:ext cx="480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  <p:cxnSp>
          <p:nvCxnSpPr>
            <p:cNvPr id="46093" name="AutoShape 12"/>
            <p:cNvCxnSpPr>
              <a:cxnSpLocks noChangeShapeType="1"/>
              <a:stCxn id="46090" idx="3"/>
              <a:endCxn id="46091" idx="1"/>
            </p:cNvCxnSpPr>
            <p:nvPr/>
          </p:nvCxnSpPr>
          <p:spPr bwMode="auto">
            <a:xfrm>
              <a:off x="3456" y="1848"/>
              <a:ext cx="432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sp>
        <p:nvSpPr>
          <p:cNvPr id="46088" name="Rectangle 13"/>
          <p:cNvSpPr>
            <a:spLocks noGrp="1" noChangeArrowheads="1"/>
          </p:cNvSpPr>
          <p:nvPr>
            <p:ph type="title"/>
          </p:nvPr>
        </p:nvSpPr>
        <p:spPr>
          <a:xfrm>
            <a:off x="2135188" y="188914"/>
            <a:ext cx="7772400" cy="936625"/>
          </a:xfrm>
        </p:spPr>
        <p:txBody>
          <a:bodyPr/>
          <a:lstStyle/>
          <a:p>
            <a:pPr eaLnBrk="1" hangingPunct="1"/>
            <a:r>
              <a:rPr lang="fr-FR" sz="2400"/>
              <a:t>Les rôles du marketing selon la nature de la demande</a:t>
            </a:r>
          </a:p>
        </p:txBody>
      </p:sp>
    </p:spTree>
    <p:extLst>
      <p:ext uri="{BB962C8B-B14F-4D97-AF65-F5344CB8AC3E}">
        <p14:creationId xmlns:p14="http://schemas.microsoft.com/office/powerpoint/2010/main" val="9566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906" name="Picture 2" descr="onebiol-allure-minceu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476" y="549275"/>
            <a:ext cx="2295525" cy="569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96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209800" y="1371600"/>
            <a:ext cx="1828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négative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4800600" y="1371600"/>
            <a:ext cx="2209800" cy="838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Identifier les facteurs de résistance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7696200" y="1371600"/>
            <a:ext cx="1828800" cy="838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de conversion</a:t>
            </a:r>
          </a:p>
        </p:txBody>
      </p:sp>
      <p:cxnSp>
        <p:nvCxnSpPr>
          <p:cNvPr id="48133" name="AutoShape 5"/>
          <p:cNvCxnSpPr>
            <a:cxnSpLocks noChangeShapeType="1"/>
            <a:stCxn id="48130" idx="3"/>
            <a:endCxn id="48131" idx="1"/>
          </p:cNvCxnSpPr>
          <p:nvPr/>
        </p:nvCxnSpPr>
        <p:spPr bwMode="auto">
          <a:xfrm>
            <a:off x="4038600" y="17907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48134" name="AutoShape 6"/>
          <p:cNvCxnSpPr>
            <a:cxnSpLocks noChangeShapeType="1"/>
            <a:stCxn id="48131" idx="3"/>
            <a:endCxn id="48132" idx="1"/>
          </p:cNvCxnSpPr>
          <p:nvPr/>
        </p:nvCxnSpPr>
        <p:spPr bwMode="auto">
          <a:xfrm>
            <a:off x="7010400" y="17907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2209800" y="2362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absente, latente ou naissante</a:t>
            </a:r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4800600" y="2362200"/>
            <a:ext cx="2209800" cy="1143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Mettre en avant les avantages</a:t>
            </a: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7696200" y="2362200"/>
            <a:ext cx="1828800" cy="1143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de stimulation</a:t>
            </a:r>
          </a:p>
        </p:txBody>
      </p:sp>
      <p:cxnSp>
        <p:nvCxnSpPr>
          <p:cNvPr id="48138" name="AutoShape 10"/>
          <p:cNvCxnSpPr>
            <a:cxnSpLocks noChangeShapeType="1"/>
            <a:stCxn id="48135" idx="3"/>
            <a:endCxn id="48136" idx="1"/>
          </p:cNvCxnSpPr>
          <p:nvPr/>
        </p:nvCxnSpPr>
        <p:spPr bwMode="auto">
          <a:xfrm>
            <a:off x="4038600" y="29337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48139" name="AutoShape 11"/>
          <p:cNvCxnSpPr>
            <a:cxnSpLocks noChangeShapeType="1"/>
            <a:stCxn id="48136" idx="3"/>
            <a:endCxn id="48137" idx="1"/>
          </p:cNvCxnSpPr>
          <p:nvPr/>
        </p:nvCxnSpPr>
        <p:spPr bwMode="auto">
          <a:xfrm>
            <a:off x="7010400" y="29337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grpSp>
        <p:nvGrpSpPr>
          <p:cNvPr id="48140" name="Group 12"/>
          <p:cNvGrpSpPr>
            <a:grpSpLocks/>
          </p:cNvGrpSpPr>
          <p:nvPr/>
        </p:nvGrpSpPr>
        <p:grpSpPr bwMode="auto">
          <a:xfrm>
            <a:off x="2209800" y="3657600"/>
            <a:ext cx="7315200" cy="914400"/>
            <a:chOff x="432" y="2304"/>
            <a:chExt cx="4608" cy="576"/>
          </a:xfrm>
        </p:grpSpPr>
        <p:sp>
          <p:nvSpPr>
            <p:cNvPr id="48142" name="Rectangle 13"/>
            <p:cNvSpPr>
              <a:spLocks noChangeArrowheads="1"/>
            </p:cNvSpPr>
            <p:nvPr/>
          </p:nvSpPr>
          <p:spPr bwMode="auto">
            <a:xfrm>
              <a:off x="432" y="2304"/>
              <a:ext cx="1152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Demande saisonnière ou irrégulière</a:t>
              </a:r>
            </a:p>
          </p:txBody>
        </p:sp>
        <p:sp>
          <p:nvSpPr>
            <p:cNvPr id="48143" name="Rectangle 14"/>
            <p:cNvSpPr>
              <a:spLocks noChangeArrowheads="1"/>
            </p:cNvSpPr>
            <p:nvPr/>
          </p:nvSpPr>
          <p:spPr bwMode="auto">
            <a:xfrm>
              <a:off x="2064" y="2304"/>
              <a:ext cx="1392" cy="57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Stimuler ou décourager la demande</a:t>
              </a:r>
            </a:p>
          </p:txBody>
        </p:sp>
        <p:sp>
          <p:nvSpPr>
            <p:cNvPr id="48144" name="Rectangle 15"/>
            <p:cNvSpPr>
              <a:spLocks noChangeArrowheads="1"/>
            </p:cNvSpPr>
            <p:nvPr/>
          </p:nvSpPr>
          <p:spPr bwMode="auto">
            <a:xfrm>
              <a:off x="3888" y="2304"/>
              <a:ext cx="1152" cy="57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Marketing de régulation</a:t>
              </a:r>
            </a:p>
          </p:txBody>
        </p:sp>
        <p:cxnSp>
          <p:nvCxnSpPr>
            <p:cNvPr id="48145" name="AutoShape 16"/>
            <p:cNvCxnSpPr>
              <a:cxnSpLocks noChangeShapeType="1"/>
              <a:stCxn id="48142" idx="3"/>
              <a:endCxn id="48143" idx="1"/>
            </p:cNvCxnSpPr>
            <p:nvPr/>
          </p:nvCxnSpPr>
          <p:spPr bwMode="auto">
            <a:xfrm>
              <a:off x="1584" y="2592"/>
              <a:ext cx="480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  <p:cxnSp>
          <p:nvCxnSpPr>
            <p:cNvPr id="48146" name="AutoShape 17"/>
            <p:cNvCxnSpPr>
              <a:cxnSpLocks noChangeShapeType="1"/>
              <a:stCxn id="48143" idx="3"/>
              <a:endCxn id="48144" idx="1"/>
            </p:cNvCxnSpPr>
            <p:nvPr/>
          </p:nvCxnSpPr>
          <p:spPr bwMode="auto">
            <a:xfrm>
              <a:off x="3456" y="2592"/>
              <a:ext cx="432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9" name="Rectangle 8"/>
          <p:cNvSpPr>
            <a:spLocks noGrp="1" noChangeArrowheads="1"/>
          </p:cNvSpPr>
          <p:nvPr>
            <p:ph type="title"/>
          </p:nvPr>
        </p:nvSpPr>
        <p:spPr>
          <a:xfrm>
            <a:off x="2135188" y="188914"/>
            <a:ext cx="7772400" cy="936625"/>
          </a:xfrm>
        </p:spPr>
        <p:txBody>
          <a:bodyPr/>
          <a:lstStyle/>
          <a:p>
            <a:pPr eaLnBrk="1" hangingPunct="1"/>
            <a:r>
              <a:rPr lang="fr-FR" sz="2400"/>
              <a:t>Les rôles du marketing selon la nature de la demande</a:t>
            </a:r>
          </a:p>
        </p:txBody>
      </p:sp>
    </p:spTree>
    <p:extLst>
      <p:ext uri="{BB962C8B-B14F-4D97-AF65-F5344CB8AC3E}">
        <p14:creationId xmlns:p14="http://schemas.microsoft.com/office/powerpoint/2010/main" val="101456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ytess-Collant-Push-Up-Chair-T33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3793" y="476673"/>
            <a:ext cx="3494881" cy="48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9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209800" y="1371600"/>
            <a:ext cx="1828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négative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800600" y="1371600"/>
            <a:ext cx="2209800" cy="838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Identifier les facteurs de résistance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7696200" y="1371600"/>
            <a:ext cx="1828800" cy="838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de conversion</a:t>
            </a:r>
          </a:p>
        </p:txBody>
      </p:sp>
      <p:cxnSp>
        <p:nvCxnSpPr>
          <p:cNvPr id="49157" name="AutoShape 5"/>
          <p:cNvCxnSpPr>
            <a:cxnSpLocks noChangeShapeType="1"/>
            <a:stCxn id="49154" idx="3"/>
            <a:endCxn id="49155" idx="1"/>
          </p:cNvCxnSpPr>
          <p:nvPr/>
        </p:nvCxnSpPr>
        <p:spPr bwMode="auto">
          <a:xfrm>
            <a:off x="4038600" y="17907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49158" name="AutoShape 6"/>
          <p:cNvCxnSpPr>
            <a:cxnSpLocks noChangeShapeType="1"/>
            <a:stCxn id="49155" idx="3"/>
            <a:endCxn id="49156" idx="1"/>
          </p:cNvCxnSpPr>
          <p:nvPr/>
        </p:nvCxnSpPr>
        <p:spPr bwMode="auto">
          <a:xfrm>
            <a:off x="7010400" y="17907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209800" y="2362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absente, latente ou naissante</a:t>
            </a: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4800600" y="2362200"/>
            <a:ext cx="2209800" cy="1143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Mettre en avant les avantages</a:t>
            </a: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7696200" y="2362200"/>
            <a:ext cx="1828800" cy="1143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de stimulation</a:t>
            </a:r>
          </a:p>
        </p:txBody>
      </p:sp>
      <p:cxnSp>
        <p:nvCxnSpPr>
          <p:cNvPr id="49162" name="AutoShape 10"/>
          <p:cNvCxnSpPr>
            <a:cxnSpLocks noChangeShapeType="1"/>
            <a:stCxn id="49159" idx="3"/>
            <a:endCxn id="49160" idx="1"/>
          </p:cNvCxnSpPr>
          <p:nvPr/>
        </p:nvCxnSpPr>
        <p:spPr bwMode="auto">
          <a:xfrm>
            <a:off x="4038600" y="29337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49163" name="AutoShape 11"/>
          <p:cNvCxnSpPr>
            <a:cxnSpLocks noChangeShapeType="1"/>
            <a:stCxn id="49160" idx="3"/>
            <a:endCxn id="49161" idx="1"/>
          </p:cNvCxnSpPr>
          <p:nvPr/>
        </p:nvCxnSpPr>
        <p:spPr bwMode="auto">
          <a:xfrm>
            <a:off x="7010400" y="29337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49164" name="Rectangle 12"/>
          <p:cNvSpPr>
            <a:spLocks noChangeArrowheads="1"/>
          </p:cNvSpPr>
          <p:nvPr/>
        </p:nvSpPr>
        <p:spPr bwMode="auto">
          <a:xfrm>
            <a:off x="2209800" y="3657600"/>
            <a:ext cx="1828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saisonnière ou irrégulière</a:t>
            </a:r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4800600" y="3657600"/>
            <a:ext cx="2209800" cy="914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Stimuler ou décourager la demande</a:t>
            </a:r>
          </a:p>
        </p:txBody>
      </p:sp>
      <p:sp>
        <p:nvSpPr>
          <p:cNvPr id="49166" name="Rectangle 14"/>
          <p:cNvSpPr>
            <a:spLocks noChangeArrowheads="1"/>
          </p:cNvSpPr>
          <p:nvPr/>
        </p:nvSpPr>
        <p:spPr bwMode="auto">
          <a:xfrm>
            <a:off x="7696200" y="3657600"/>
            <a:ext cx="1828800" cy="914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de régulation</a:t>
            </a:r>
          </a:p>
        </p:txBody>
      </p:sp>
      <p:cxnSp>
        <p:nvCxnSpPr>
          <p:cNvPr id="49167" name="AutoShape 15"/>
          <p:cNvCxnSpPr>
            <a:cxnSpLocks noChangeShapeType="1"/>
            <a:stCxn id="49164" idx="3"/>
            <a:endCxn id="49165" idx="1"/>
          </p:cNvCxnSpPr>
          <p:nvPr/>
        </p:nvCxnSpPr>
        <p:spPr bwMode="auto">
          <a:xfrm>
            <a:off x="4038600" y="41148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49168" name="AutoShape 16"/>
          <p:cNvCxnSpPr>
            <a:cxnSpLocks noChangeShapeType="1"/>
            <a:stCxn id="49165" idx="3"/>
            <a:endCxn id="49166" idx="1"/>
          </p:cNvCxnSpPr>
          <p:nvPr/>
        </p:nvCxnSpPr>
        <p:spPr bwMode="auto">
          <a:xfrm>
            <a:off x="7010400" y="41148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grpSp>
        <p:nvGrpSpPr>
          <p:cNvPr id="49169" name="Group 17"/>
          <p:cNvGrpSpPr>
            <a:grpSpLocks/>
          </p:cNvGrpSpPr>
          <p:nvPr/>
        </p:nvGrpSpPr>
        <p:grpSpPr bwMode="auto">
          <a:xfrm>
            <a:off x="2209800" y="4724400"/>
            <a:ext cx="7315200" cy="914400"/>
            <a:chOff x="432" y="2976"/>
            <a:chExt cx="4608" cy="576"/>
          </a:xfrm>
        </p:grpSpPr>
        <p:sp>
          <p:nvSpPr>
            <p:cNvPr id="49171" name="Rectangle 18"/>
            <p:cNvSpPr>
              <a:spLocks noChangeArrowheads="1"/>
            </p:cNvSpPr>
            <p:nvPr/>
          </p:nvSpPr>
          <p:spPr bwMode="auto">
            <a:xfrm>
              <a:off x="432" y="2976"/>
              <a:ext cx="1152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Demande existante ou déclinante</a:t>
              </a:r>
            </a:p>
          </p:txBody>
        </p:sp>
        <p:sp>
          <p:nvSpPr>
            <p:cNvPr id="49172" name="Rectangle 19"/>
            <p:cNvSpPr>
              <a:spLocks noChangeArrowheads="1"/>
            </p:cNvSpPr>
            <p:nvPr/>
          </p:nvSpPr>
          <p:spPr bwMode="auto">
            <a:xfrm>
              <a:off x="2064" y="2976"/>
              <a:ext cx="1392" cy="57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Nouveaux arguments</a:t>
              </a:r>
            </a:p>
          </p:txBody>
        </p:sp>
        <p:sp>
          <p:nvSpPr>
            <p:cNvPr id="49173" name="Rectangle 20"/>
            <p:cNvSpPr>
              <a:spLocks noChangeArrowheads="1"/>
            </p:cNvSpPr>
            <p:nvPr/>
          </p:nvSpPr>
          <p:spPr bwMode="auto">
            <a:xfrm>
              <a:off x="3888" y="2976"/>
              <a:ext cx="1152" cy="57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Marketing d’entretien</a:t>
              </a:r>
            </a:p>
          </p:txBody>
        </p:sp>
        <p:cxnSp>
          <p:nvCxnSpPr>
            <p:cNvPr id="49174" name="AutoShape 21"/>
            <p:cNvCxnSpPr>
              <a:cxnSpLocks noChangeShapeType="1"/>
              <a:stCxn id="49171" idx="3"/>
              <a:endCxn id="49172" idx="1"/>
            </p:cNvCxnSpPr>
            <p:nvPr/>
          </p:nvCxnSpPr>
          <p:spPr bwMode="auto">
            <a:xfrm>
              <a:off x="1584" y="3264"/>
              <a:ext cx="480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  <p:cxnSp>
          <p:nvCxnSpPr>
            <p:cNvPr id="49175" name="AutoShape 22"/>
            <p:cNvCxnSpPr>
              <a:cxnSpLocks noChangeShapeType="1"/>
              <a:stCxn id="49172" idx="3"/>
              <a:endCxn id="49173" idx="1"/>
            </p:cNvCxnSpPr>
            <p:nvPr/>
          </p:nvCxnSpPr>
          <p:spPr bwMode="auto">
            <a:xfrm>
              <a:off x="3456" y="3264"/>
              <a:ext cx="432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sp>
        <p:nvSpPr>
          <p:cNvPr id="24" name="Rectangle 8"/>
          <p:cNvSpPr>
            <a:spLocks noGrp="1" noChangeArrowheads="1"/>
          </p:cNvSpPr>
          <p:nvPr>
            <p:ph type="title"/>
          </p:nvPr>
        </p:nvSpPr>
        <p:spPr>
          <a:xfrm>
            <a:off x="2135188" y="188914"/>
            <a:ext cx="7772400" cy="936625"/>
          </a:xfrm>
        </p:spPr>
        <p:txBody>
          <a:bodyPr/>
          <a:lstStyle/>
          <a:p>
            <a:pPr eaLnBrk="1" hangingPunct="1"/>
            <a:r>
              <a:rPr lang="fr-FR" sz="2400"/>
              <a:t>Les rôles du marketing selon la nature de la demande</a:t>
            </a:r>
          </a:p>
        </p:txBody>
      </p:sp>
    </p:spTree>
    <p:extLst>
      <p:ext uri="{BB962C8B-B14F-4D97-AF65-F5344CB8AC3E}">
        <p14:creationId xmlns:p14="http://schemas.microsoft.com/office/powerpoint/2010/main" val="4060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doliprane pu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1" y="0"/>
            <a:ext cx="4846211" cy="6858000"/>
          </a:xfrm>
          <a:prstGeom prst="rect">
            <a:avLst/>
          </a:prstGeom>
        </p:spPr>
      </p:pic>
      <p:pic>
        <p:nvPicPr>
          <p:cNvPr id="9" name="Image 8" descr="doliprane pub 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1790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2209800" y="1371600"/>
            <a:ext cx="1828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négative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4800600" y="1371600"/>
            <a:ext cx="2209800" cy="838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Identifier les facteurs de résistance</a:t>
            </a: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696200" y="1371600"/>
            <a:ext cx="1828800" cy="838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de conversion</a:t>
            </a:r>
          </a:p>
        </p:txBody>
      </p:sp>
      <p:cxnSp>
        <p:nvCxnSpPr>
          <p:cNvPr id="53253" name="AutoShape 5"/>
          <p:cNvCxnSpPr>
            <a:cxnSpLocks noChangeShapeType="1"/>
            <a:stCxn id="53250" idx="3"/>
            <a:endCxn id="53251" idx="1"/>
          </p:cNvCxnSpPr>
          <p:nvPr/>
        </p:nvCxnSpPr>
        <p:spPr bwMode="auto">
          <a:xfrm>
            <a:off x="4038600" y="17907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53254" name="AutoShape 6"/>
          <p:cNvCxnSpPr>
            <a:cxnSpLocks noChangeShapeType="1"/>
            <a:stCxn id="53251" idx="3"/>
            <a:endCxn id="53252" idx="1"/>
          </p:cNvCxnSpPr>
          <p:nvPr/>
        </p:nvCxnSpPr>
        <p:spPr bwMode="auto">
          <a:xfrm>
            <a:off x="7010400" y="17907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2209800" y="2362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absente, latente ou naissante</a:t>
            </a:r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4800600" y="2362200"/>
            <a:ext cx="2209800" cy="1143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Mettre en avant les avantages</a:t>
            </a:r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7696200" y="2362200"/>
            <a:ext cx="1828800" cy="1143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de stimulation</a:t>
            </a:r>
          </a:p>
        </p:txBody>
      </p:sp>
      <p:cxnSp>
        <p:nvCxnSpPr>
          <p:cNvPr id="53258" name="AutoShape 10"/>
          <p:cNvCxnSpPr>
            <a:cxnSpLocks noChangeShapeType="1"/>
            <a:stCxn id="53255" idx="3"/>
            <a:endCxn id="53256" idx="1"/>
          </p:cNvCxnSpPr>
          <p:nvPr/>
        </p:nvCxnSpPr>
        <p:spPr bwMode="auto">
          <a:xfrm>
            <a:off x="4038600" y="29337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53259" name="AutoShape 11"/>
          <p:cNvCxnSpPr>
            <a:cxnSpLocks noChangeShapeType="1"/>
            <a:stCxn id="53256" idx="3"/>
            <a:endCxn id="53257" idx="1"/>
          </p:cNvCxnSpPr>
          <p:nvPr/>
        </p:nvCxnSpPr>
        <p:spPr bwMode="auto">
          <a:xfrm>
            <a:off x="7010400" y="29337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2209800" y="3657600"/>
            <a:ext cx="1828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saisonnière ou irrégulière</a:t>
            </a:r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4800600" y="3657600"/>
            <a:ext cx="2209800" cy="914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Stimuler ou décourager la demande</a:t>
            </a:r>
          </a:p>
        </p:txBody>
      </p:sp>
      <p:sp>
        <p:nvSpPr>
          <p:cNvPr id="53262" name="Rectangle 14"/>
          <p:cNvSpPr>
            <a:spLocks noChangeArrowheads="1"/>
          </p:cNvSpPr>
          <p:nvPr/>
        </p:nvSpPr>
        <p:spPr bwMode="auto">
          <a:xfrm>
            <a:off x="7696200" y="3657600"/>
            <a:ext cx="1828800" cy="914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de régulation</a:t>
            </a:r>
          </a:p>
        </p:txBody>
      </p:sp>
      <p:cxnSp>
        <p:nvCxnSpPr>
          <p:cNvPr id="53263" name="AutoShape 15"/>
          <p:cNvCxnSpPr>
            <a:cxnSpLocks noChangeShapeType="1"/>
            <a:stCxn id="53260" idx="3"/>
            <a:endCxn id="53261" idx="1"/>
          </p:cNvCxnSpPr>
          <p:nvPr/>
        </p:nvCxnSpPr>
        <p:spPr bwMode="auto">
          <a:xfrm>
            <a:off x="4038600" y="41148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53264" name="AutoShape 16"/>
          <p:cNvCxnSpPr>
            <a:cxnSpLocks noChangeShapeType="1"/>
            <a:stCxn id="53261" idx="3"/>
            <a:endCxn id="53262" idx="1"/>
          </p:cNvCxnSpPr>
          <p:nvPr/>
        </p:nvCxnSpPr>
        <p:spPr bwMode="auto">
          <a:xfrm>
            <a:off x="7010400" y="41148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53265" name="Rectangle 17"/>
          <p:cNvSpPr>
            <a:spLocks noChangeArrowheads="1"/>
          </p:cNvSpPr>
          <p:nvPr/>
        </p:nvSpPr>
        <p:spPr bwMode="auto">
          <a:xfrm>
            <a:off x="2209800" y="4724400"/>
            <a:ext cx="1828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Demande existante ou déclinante</a:t>
            </a:r>
          </a:p>
        </p:txBody>
      </p:sp>
      <p:sp>
        <p:nvSpPr>
          <p:cNvPr id="53266" name="Rectangle 18"/>
          <p:cNvSpPr>
            <a:spLocks noChangeArrowheads="1"/>
          </p:cNvSpPr>
          <p:nvPr/>
        </p:nvSpPr>
        <p:spPr bwMode="auto">
          <a:xfrm>
            <a:off x="4800600" y="4724400"/>
            <a:ext cx="2209800" cy="914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Nouveaux arguments</a:t>
            </a:r>
          </a:p>
        </p:txBody>
      </p:sp>
      <p:sp>
        <p:nvSpPr>
          <p:cNvPr id="53267" name="Rectangle 19"/>
          <p:cNvSpPr>
            <a:spLocks noChangeArrowheads="1"/>
          </p:cNvSpPr>
          <p:nvPr/>
        </p:nvSpPr>
        <p:spPr bwMode="auto">
          <a:xfrm>
            <a:off x="7696200" y="4724400"/>
            <a:ext cx="1828800" cy="914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FR" b="1">
                <a:solidFill>
                  <a:srgbClr val="242852"/>
                </a:solidFill>
                <a:latin typeface="Comic Sans MS" pitchFamily="66" charset="0"/>
              </a:rPr>
              <a:t>Marketing d’entretien</a:t>
            </a:r>
          </a:p>
        </p:txBody>
      </p:sp>
      <p:cxnSp>
        <p:nvCxnSpPr>
          <p:cNvPr id="53268" name="AutoShape 20"/>
          <p:cNvCxnSpPr>
            <a:cxnSpLocks noChangeShapeType="1"/>
            <a:stCxn id="53265" idx="3"/>
            <a:endCxn id="53266" idx="1"/>
          </p:cNvCxnSpPr>
          <p:nvPr/>
        </p:nvCxnSpPr>
        <p:spPr bwMode="auto">
          <a:xfrm>
            <a:off x="4038600" y="5181600"/>
            <a:ext cx="7620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cxnSp>
        <p:nvCxnSpPr>
          <p:cNvPr id="53269" name="AutoShape 21"/>
          <p:cNvCxnSpPr>
            <a:cxnSpLocks noChangeShapeType="1"/>
            <a:stCxn id="53266" idx="3"/>
            <a:endCxn id="53267" idx="1"/>
          </p:cNvCxnSpPr>
          <p:nvPr/>
        </p:nvCxnSpPr>
        <p:spPr bwMode="auto">
          <a:xfrm>
            <a:off x="7010400" y="5181600"/>
            <a:ext cx="685800" cy="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</p:spPr>
      </p:cxnSp>
      <p:grpSp>
        <p:nvGrpSpPr>
          <p:cNvPr id="53270" name="Group 22"/>
          <p:cNvGrpSpPr>
            <a:grpSpLocks/>
          </p:cNvGrpSpPr>
          <p:nvPr/>
        </p:nvGrpSpPr>
        <p:grpSpPr bwMode="auto">
          <a:xfrm>
            <a:off x="2209800" y="5791200"/>
            <a:ext cx="7315200" cy="685800"/>
            <a:chOff x="432" y="3648"/>
            <a:chExt cx="4608" cy="432"/>
          </a:xfrm>
        </p:grpSpPr>
        <p:sp>
          <p:nvSpPr>
            <p:cNvPr id="53272" name="Rectangle 23"/>
            <p:cNvSpPr>
              <a:spLocks noChangeArrowheads="1"/>
            </p:cNvSpPr>
            <p:nvPr/>
          </p:nvSpPr>
          <p:spPr bwMode="auto">
            <a:xfrm>
              <a:off x="432" y="3648"/>
              <a:ext cx="115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Demande indésirable</a:t>
              </a:r>
            </a:p>
          </p:txBody>
        </p:sp>
        <p:sp>
          <p:nvSpPr>
            <p:cNvPr id="53273" name="Rectangle 24"/>
            <p:cNvSpPr>
              <a:spLocks noChangeArrowheads="1"/>
            </p:cNvSpPr>
            <p:nvPr/>
          </p:nvSpPr>
          <p:spPr bwMode="auto">
            <a:xfrm>
              <a:off x="2064" y="3648"/>
              <a:ext cx="1392" cy="43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Décourager</a:t>
              </a:r>
            </a:p>
          </p:txBody>
        </p:sp>
        <p:sp>
          <p:nvSpPr>
            <p:cNvPr id="53274" name="Rectangle 25"/>
            <p:cNvSpPr>
              <a:spLocks noChangeArrowheads="1"/>
            </p:cNvSpPr>
            <p:nvPr/>
          </p:nvSpPr>
          <p:spPr bwMode="auto">
            <a:xfrm>
              <a:off x="3888" y="3648"/>
              <a:ext cx="1152" cy="43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  <a:latin typeface="Comic Sans MS" pitchFamily="66" charset="0"/>
                </a:rPr>
                <a:t>Contre marketing</a:t>
              </a:r>
            </a:p>
          </p:txBody>
        </p:sp>
        <p:cxnSp>
          <p:nvCxnSpPr>
            <p:cNvPr id="53275" name="AutoShape 26"/>
            <p:cNvCxnSpPr>
              <a:cxnSpLocks noChangeShapeType="1"/>
              <a:stCxn id="53272" idx="3"/>
              <a:endCxn id="53273" idx="1"/>
            </p:cNvCxnSpPr>
            <p:nvPr/>
          </p:nvCxnSpPr>
          <p:spPr bwMode="auto">
            <a:xfrm>
              <a:off x="1584" y="3864"/>
              <a:ext cx="480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  <p:cxnSp>
          <p:nvCxnSpPr>
            <p:cNvPr id="53276" name="AutoShape 27"/>
            <p:cNvCxnSpPr>
              <a:cxnSpLocks noChangeShapeType="1"/>
              <a:stCxn id="53273" idx="3"/>
              <a:endCxn id="53274" idx="1"/>
            </p:cNvCxnSpPr>
            <p:nvPr/>
          </p:nvCxnSpPr>
          <p:spPr bwMode="auto">
            <a:xfrm>
              <a:off x="3456" y="3864"/>
              <a:ext cx="432" cy="0"/>
            </a:xfrm>
            <a:prstGeom prst="straightConnector1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sp>
        <p:nvSpPr>
          <p:cNvPr id="29" name="Rectangle 8"/>
          <p:cNvSpPr>
            <a:spLocks noGrp="1" noChangeArrowheads="1"/>
          </p:cNvSpPr>
          <p:nvPr>
            <p:ph type="title"/>
          </p:nvPr>
        </p:nvSpPr>
        <p:spPr>
          <a:xfrm>
            <a:off x="2135188" y="188914"/>
            <a:ext cx="7772400" cy="936625"/>
          </a:xfrm>
        </p:spPr>
        <p:txBody>
          <a:bodyPr/>
          <a:lstStyle/>
          <a:p>
            <a:pPr eaLnBrk="1" hangingPunct="1"/>
            <a:r>
              <a:rPr lang="fr-FR" sz="2400"/>
              <a:t>Les rôles du marketing selon la nature de la demande</a:t>
            </a:r>
          </a:p>
        </p:txBody>
      </p:sp>
    </p:spTree>
    <p:extLst>
      <p:ext uri="{BB962C8B-B14F-4D97-AF65-F5344CB8AC3E}">
        <p14:creationId xmlns:p14="http://schemas.microsoft.com/office/powerpoint/2010/main" val="8272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xfrm>
            <a:off x="661481" y="484632"/>
            <a:ext cx="10466767" cy="1609344"/>
          </a:xfrm>
        </p:spPr>
        <p:txBody>
          <a:bodyPr/>
          <a:lstStyle/>
          <a:p>
            <a:pPr eaLnBrk="1" hangingPunct="1"/>
            <a:r>
              <a:rPr lang="fr-FR" dirty="0" smtClean="0"/>
              <a:t>Pour vous qu’est-ce que le marketing ?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b="1" dirty="0" smtClean="0">
                <a:solidFill>
                  <a:schemeClr val="accent1"/>
                </a:solidFill>
              </a:rPr>
              <a:t>A quoi sert-il ?</a:t>
            </a:r>
          </a:p>
          <a:p>
            <a:pPr eaLnBrk="1" hangingPunct="1"/>
            <a:r>
              <a:rPr lang="fr-FR" b="1" dirty="0" smtClean="0">
                <a:solidFill>
                  <a:schemeClr val="accent1"/>
                </a:solidFill>
              </a:rPr>
              <a:t>Qui concerne-t-il ?</a:t>
            </a:r>
          </a:p>
          <a:p>
            <a:pPr eaLnBrk="1" hangingPunct="1"/>
            <a:r>
              <a:rPr lang="fr-FR" b="1" dirty="0" smtClean="0">
                <a:solidFill>
                  <a:schemeClr val="accent1"/>
                </a:solidFill>
              </a:rPr>
              <a:t>A quoi s’applique-t-il ?</a:t>
            </a:r>
          </a:p>
        </p:txBody>
      </p:sp>
    </p:spTree>
    <p:extLst>
      <p:ext uri="{BB962C8B-B14F-4D97-AF65-F5344CB8AC3E}">
        <p14:creationId xmlns:p14="http://schemas.microsoft.com/office/powerpoint/2010/main" val="5256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524000" y="-76200"/>
          <a:ext cx="4572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Diapositive" r:id="rId4" imgW="4572000" imgH="3429000" progId="PowerPoint.Slide.8">
                  <p:embed/>
                </p:oleObj>
              </mc:Choice>
              <mc:Fallback>
                <p:oleObj name="Diapositive" r:id="rId4" imgW="4572000" imgH="3429000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-76200"/>
                        <a:ext cx="45720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6019800" y="-76200"/>
          <a:ext cx="4572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Diapositive" r:id="rId6" imgW="4572000" imgH="3429000" progId="PowerPoint.Slide.8">
                  <p:embed/>
                </p:oleObj>
              </mc:Choice>
              <mc:Fallback>
                <p:oleObj name="Diapositive" r:id="rId6" imgW="4572000" imgH="3429000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-76200"/>
                        <a:ext cx="45720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1524000" y="3352800"/>
          <a:ext cx="4572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Diapositive" r:id="rId8" imgW="4572000" imgH="3429000" progId="PowerPoint.Slide.8">
                  <p:embed/>
                </p:oleObj>
              </mc:Choice>
              <mc:Fallback>
                <p:oleObj name="Diapositive" r:id="rId8" imgW="4572000" imgH="3429000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352800"/>
                        <a:ext cx="45720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6096000" y="3352800"/>
          <a:ext cx="4572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Diapositive" r:id="rId10" imgW="4572000" imgH="3429000" progId="PowerPoint.Slide.8">
                  <p:embed/>
                </p:oleObj>
              </mc:Choice>
              <mc:Fallback>
                <p:oleObj name="Diapositive" r:id="rId10" imgW="4572000" imgH="3429000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352800"/>
                        <a:ext cx="45720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24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762000"/>
            <a:ext cx="7010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478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AutoShape 2"/>
          <p:cNvSpPr>
            <a:spLocks noChangeArrowheads="1"/>
          </p:cNvSpPr>
          <p:nvPr/>
        </p:nvSpPr>
        <p:spPr bwMode="auto">
          <a:xfrm>
            <a:off x="4800600" y="2392363"/>
            <a:ext cx="2590800" cy="914400"/>
          </a:xfrm>
          <a:prstGeom prst="roundRect">
            <a:avLst>
              <a:gd name="adj" fmla="val 16667"/>
            </a:avLst>
          </a:prstGeom>
          <a:solidFill>
            <a:srgbClr val="B6C3F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rgbClr val="242852"/>
              </a:solidFill>
            </a:endParaRPr>
          </a:p>
        </p:txBody>
      </p:sp>
      <p:sp>
        <p:nvSpPr>
          <p:cNvPr id="55299" name="AutoShape 3"/>
          <p:cNvSpPr>
            <a:spLocks noChangeArrowheads="1"/>
          </p:cNvSpPr>
          <p:nvPr/>
        </p:nvSpPr>
        <p:spPr bwMode="auto">
          <a:xfrm>
            <a:off x="6553200" y="3840163"/>
            <a:ext cx="2590800" cy="914400"/>
          </a:xfrm>
          <a:prstGeom prst="roundRect">
            <a:avLst>
              <a:gd name="adj" fmla="val 16667"/>
            </a:avLst>
          </a:prstGeom>
          <a:solidFill>
            <a:srgbClr val="B6C3F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rgbClr val="242852"/>
              </a:solidFill>
            </a:endParaRPr>
          </a:p>
        </p:txBody>
      </p:sp>
      <p:sp>
        <p:nvSpPr>
          <p:cNvPr id="55300" name="AutoShape 4"/>
          <p:cNvSpPr>
            <a:spLocks noChangeArrowheads="1"/>
          </p:cNvSpPr>
          <p:nvPr/>
        </p:nvSpPr>
        <p:spPr bwMode="auto">
          <a:xfrm>
            <a:off x="3048000" y="3840163"/>
            <a:ext cx="2590800" cy="914400"/>
          </a:xfrm>
          <a:prstGeom prst="roundRect">
            <a:avLst>
              <a:gd name="adj" fmla="val 16667"/>
            </a:avLst>
          </a:prstGeom>
          <a:solidFill>
            <a:srgbClr val="B6C3F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rgbClr val="242852"/>
              </a:solidFill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5224252" y="2420939"/>
            <a:ext cx="1775246" cy="830997"/>
          </a:xfrm>
          <a:prstGeom prst="rect">
            <a:avLst/>
          </a:prstGeom>
          <a:solidFill>
            <a:srgbClr val="B6C3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 b="1">
                <a:solidFill>
                  <a:srgbClr val="242852"/>
                </a:solidFill>
                <a:latin typeface="Times New Roman" pitchFamily="18" charset="0"/>
              </a:rPr>
              <a:t>Connaître </a:t>
            </a:r>
          </a:p>
          <a:p>
            <a:pPr algn="ctr" eaLnBrk="0" hangingPunct="0"/>
            <a:r>
              <a:rPr lang="fr-FR" sz="2400" b="1">
                <a:solidFill>
                  <a:srgbClr val="242852"/>
                </a:solidFill>
                <a:latin typeface="Times New Roman" pitchFamily="18" charset="0"/>
              </a:rPr>
              <a:t>les publics...</a:t>
            </a:r>
            <a:endParaRPr lang="fr-FR" sz="2400">
              <a:solidFill>
                <a:srgbClr val="242852"/>
              </a:solidFill>
              <a:latin typeface="Times New Roman" pitchFamily="18" charset="0"/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3584576" y="3856039"/>
            <a:ext cx="1713029" cy="830997"/>
          </a:xfrm>
          <a:prstGeom prst="rect">
            <a:avLst/>
          </a:prstGeom>
          <a:solidFill>
            <a:srgbClr val="B6C3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fr-FR" sz="2400" i="1">
                <a:solidFill>
                  <a:srgbClr val="242852"/>
                </a:solidFill>
                <a:latin typeface="Times New Roman" pitchFamily="18" charset="0"/>
              </a:rPr>
              <a:t>Pour mieux </a:t>
            </a:r>
          </a:p>
          <a:p>
            <a:pPr eaLnBrk="0" hangingPunct="0"/>
            <a:r>
              <a:rPr lang="fr-FR" sz="2400" i="1">
                <a:solidFill>
                  <a:srgbClr val="242852"/>
                </a:solidFill>
                <a:latin typeface="Times New Roman" pitchFamily="18" charset="0"/>
              </a:rPr>
              <a:t>s’y adapter</a:t>
            </a:r>
            <a:endParaRPr lang="fr-FR" sz="2400">
              <a:solidFill>
                <a:srgbClr val="242852"/>
              </a:solidFill>
              <a:latin typeface="Times New Roman" pitchFamily="18" charset="0"/>
            </a:endParaRP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7007226" y="3840164"/>
            <a:ext cx="1887055" cy="830997"/>
          </a:xfrm>
          <a:prstGeom prst="rect">
            <a:avLst/>
          </a:prstGeom>
          <a:solidFill>
            <a:srgbClr val="B6C3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fr-FR" sz="2400" i="1">
                <a:solidFill>
                  <a:srgbClr val="242852"/>
                </a:solidFill>
                <a:latin typeface="Times New Roman" pitchFamily="18" charset="0"/>
              </a:rPr>
              <a:t>Pour mieux </a:t>
            </a:r>
          </a:p>
          <a:p>
            <a:pPr eaLnBrk="0" hangingPunct="0"/>
            <a:r>
              <a:rPr lang="fr-FR" sz="2400" i="1">
                <a:solidFill>
                  <a:srgbClr val="242852"/>
                </a:solidFill>
                <a:latin typeface="Times New Roman" pitchFamily="18" charset="0"/>
              </a:rPr>
              <a:t>les influencer</a:t>
            </a:r>
            <a:endParaRPr lang="fr-FR" sz="2400">
              <a:solidFill>
                <a:srgbClr val="242852"/>
              </a:solidFill>
              <a:latin typeface="Times New Roman" pitchFamily="18" charset="0"/>
            </a:endParaRPr>
          </a:p>
        </p:txBody>
      </p:sp>
      <p:cxnSp>
        <p:nvCxnSpPr>
          <p:cNvPr id="55304" name="AutoShape 8"/>
          <p:cNvCxnSpPr>
            <a:cxnSpLocks noChangeShapeType="1"/>
            <a:stCxn id="55298" idx="2"/>
            <a:endCxn id="55302" idx="0"/>
          </p:cNvCxnSpPr>
          <p:nvPr/>
        </p:nvCxnSpPr>
        <p:spPr bwMode="auto">
          <a:xfrm flipH="1">
            <a:off x="4441090" y="3306764"/>
            <a:ext cx="1654910" cy="5492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5305" name="AutoShape 9"/>
          <p:cNvCxnSpPr>
            <a:cxnSpLocks noChangeShapeType="1"/>
            <a:stCxn id="55298" idx="2"/>
            <a:endCxn id="55303" idx="0"/>
          </p:cNvCxnSpPr>
          <p:nvPr/>
        </p:nvCxnSpPr>
        <p:spPr bwMode="auto">
          <a:xfrm>
            <a:off x="6096001" y="3306763"/>
            <a:ext cx="1854753" cy="533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5306" name="AutoShape 10"/>
          <p:cNvCxnSpPr>
            <a:cxnSpLocks noChangeShapeType="1"/>
            <a:stCxn id="55300" idx="3"/>
            <a:endCxn id="55299" idx="1"/>
          </p:cNvCxnSpPr>
          <p:nvPr/>
        </p:nvCxnSpPr>
        <p:spPr bwMode="auto">
          <a:xfrm>
            <a:off x="5638800" y="4297363"/>
            <a:ext cx="9144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209800" y="20574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fr-FR" sz="3200">
              <a:latin typeface="Times New Roman" pitchFamily="18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2675" y="312579"/>
            <a:ext cx="10058400" cy="1609344"/>
          </a:xfrm>
        </p:spPr>
        <p:txBody>
          <a:bodyPr/>
          <a:lstStyle/>
          <a:p>
            <a:r>
              <a:rPr lang="fr-FR" dirty="0" smtClean="0"/>
              <a:t>La démarche marketing </a:t>
            </a:r>
            <a:r>
              <a:rPr lang="fr-FR" dirty="0" err="1" smtClean="0"/>
              <a:t>unniverselle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96699" y="0"/>
            <a:ext cx="10058400" cy="1609344"/>
          </a:xfrm>
        </p:spPr>
        <p:txBody>
          <a:bodyPr/>
          <a:lstStyle/>
          <a:p>
            <a:pPr eaLnBrk="1" hangingPunct="1"/>
            <a:r>
              <a:rPr lang="fr-FR" sz="4000"/>
              <a:t>La démarche marketing « universelle »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57338"/>
            <a:ext cx="8153400" cy="5111750"/>
          </a:xfrm>
        </p:spPr>
        <p:txBody>
          <a:bodyPr/>
          <a:lstStyle/>
          <a:p>
            <a:pPr eaLnBrk="1" hangingPunct="1"/>
            <a:r>
              <a:rPr lang="fr-FR" smtClean="0"/>
              <a:t>Les grandes étapes de la démarche marketing :</a:t>
            </a:r>
          </a:p>
          <a:p>
            <a:pPr lvl="1" eaLnBrk="1" hangingPunct="1">
              <a:buFontTx/>
              <a:buChar char="•"/>
            </a:pPr>
            <a:r>
              <a:rPr lang="fr-FR" b="1" smtClean="0"/>
              <a:t>Connaissance</a:t>
            </a:r>
            <a:r>
              <a:rPr lang="fr-FR" smtClean="0"/>
              <a:t> : l’étude du marché (quoi, qui, pourquoi, combien, où etc.)</a:t>
            </a:r>
          </a:p>
          <a:p>
            <a:pPr lvl="1" eaLnBrk="1" hangingPunct="1">
              <a:buFontTx/>
              <a:buChar char="•"/>
            </a:pPr>
            <a:r>
              <a:rPr lang="fr-FR" b="1" smtClean="0"/>
              <a:t>Analyse</a:t>
            </a:r>
            <a:r>
              <a:rPr lang="fr-FR" smtClean="0"/>
              <a:t> : segmentation, ciblage, positionnement</a:t>
            </a:r>
          </a:p>
          <a:p>
            <a:pPr lvl="1" eaLnBrk="1" hangingPunct="1">
              <a:buFontTx/>
              <a:buChar char="•"/>
            </a:pPr>
            <a:r>
              <a:rPr lang="fr-FR" b="1" smtClean="0"/>
              <a:t>Action</a:t>
            </a:r>
            <a:r>
              <a:rPr lang="fr-FR" smtClean="0"/>
              <a:t> : </a:t>
            </a:r>
            <a:r>
              <a:rPr lang="fr-FR" smtClean="0">
                <a:cs typeface="Times New Roman" pitchFamily="18" charset="0"/>
              </a:rPr>
              <a:t>traduire dans les faits la stratégie</a:t>
            </a:r>
            <a:r>
              <a:rPr lang="fr-FR" smtClean="0"/>
              <a:t>, à travers les 4 P (product-price-place-promotion)</a:t>
            </a:r>
          </a:p>
          <a:p>
            <a:pPr lvl="1" eaLnBrk="1" hangingPunct="1">
              <a:buFontTx/>
              <a:buChar char="•"/>
            </a:pPr>
            <a:r>
              <a:rPr lang="fr-FR" b="1" smtClean="0"/>
              <a:t>Contrôle</a:t>
            </a:r>
          </a:p>
        </p:txBody>
      </p:sp>
    </p:spTree>
    <p:extLst>
      <p:ext uri="{BB962C8B-B14F-4D97-AF65-F5344CB8AC3E}">
        <p14:creationId xmlns:p14="http://schemas.microsoft.com/office/powerpoint/2010/main" val="89398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bldLvl="4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sz="4000"/>
              <a:t>3. Concepts de base du marketing</a:t>
            </a:r>
          </a:p>
        </p:txBody>
      </p:sp>
    </p:spTree>
    <p:extLst>
      <p:ext uri="{BB962C8B-B14F-4D97-AF65-F5344CB8AC3E}">
        <p14:creationId xmlns:p14="http://schemas.microsoft.com/office/powerpoint/2010/main" val="3218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concept de besoin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fr-FR" smtClean="0"/>
              <a:t>Exigence née de la nature ou de la vie sociale</a:t>
            </a:r>
          </a:p>
          <a:p>
            <a:pPr lvl="1" eaLnBrk="1" hangingPunct="1"/>
            <a:r>
              <a:rPr lang="fr-FR" smtClean="0"/>
              <a:t>Nombre limité de besoins fondamentaux</a:t>
            </a:r>
          </a:p>
          <a:p>
            <a:pPr lvl="1" eaLnBrk="1" hangingPunct="1"/>
            <a:r>
              <a:rPr lang="fr-FR" smtClean="0"/>
              <a:t>Besoins et désirs</a:t>
            </a:r>
          </a:p>
        </p:txBody>
      </p:sp>
    </p:spTree>
    <p:extLst>
      <p:ext uri="{BB962C8B-B14F-4D97-AF65-F5344CB8AC3E}">
        <p14:creationId xmlns:p14="http://schemas.microsoft.com/office/powerpoint/2010/main" val="214002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concept de besoin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fr-FR" smtClean="0"/>
              <a:t>Exigence née de la nature ou de la vie sociale</a:t>
            </a:r>
          </a:p>
          <a:p>
            <a:pPr lvl="1" eaLnBrk="1" hangingPunct="1"/>
            <a:r>
              <a:rPr lang="fr-FR" smtClean="0"/>
              <a:t>Nombre limité de besoins fondamentaux</a:t>
            </a:r>
          </a:p>
          <a:p>
            <a:pPr lvl="1" eaLnBrk="1" hangingPunct="1"/>
            <a:r>
              <a:rPr lang="fr-FR" smtClean="0"/>
              <a:t>Besoins et désirs</a:t>
            </a:r>
          </a:p>
        </p:txBody>
      </p:sp>
      <p:sp>
        <p:nvSpPr>
          <p:cNvPr id="62468" name="AutoShape 4"/>
          <p:cNvSpPr>
            <a:spLocks noChangeArrowheads="1"/>
          </p:cNvSpPr>
          <p:nvPr/>
        </p:nvSpPr>
        <p:spPr bwMode="auto">
          <a:xfrm>
            <a:off x="2209801" y="2895600"/>
            <a:ext cx="7877175" cy="3519488"/>
          </a:xfrm>
          <a:prstGeom prst="triangle">
            <a:avLst>
              <a:gd name="adj" fmla="val 4977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bIns="0" anchor="b"/>
          <a:lstStyle/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Besoins Physiologiques</a:t>
            </a:r>
          </a:p>
        </p:txBody>
      </p:sp>
      <p:sp>
        <p:nvSpPr>
          <p:cNvPr id="62469" name="AutoShape 5"/>
          <p:cNvSpPr>
            <a:spLocks noChangeArrowheads="1"/>
          </p:cNvSpPr>
          <p:nvPr/>
        </p:nvSpPr>
        <p:spPr bwMode="auto">
          <a:xfrm>
            <a:off x="9448800" y="5410200"/>
            <a:ext cx="762000" cy="7620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2041525" y="3440114"/>
            <a:ext cx="2865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fr-FR" sz="2000" b="1" i="1"/>
              <a:t>Pyramide des besoins</a:t>
            </a:r>
          </a:p>
          <a:p>
            <a:pPr eaLnBrk="0" hangingPunct="0"/>
            <a:r>
              <a:rPr lang="fr-FR" sz="2000" b="1" i="1"/>
              <a:t>de Maslow</a:t>
            </a:r>
          </a:p>
        </p:txBody>
      </p:sp>
    </p:spTree>
    <p:extLst>
      <p:ext uri="{BB962C8B-B14F-4D97-AF65-F5344CB8AC3E}">
        <p14:creationId xmlns:p14="http://schemas.microsoft.com/office/powerpoint/2010/main" val="65041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5" name="Picture 7" descr="fete_du_don_de_sang_les_18_et_19_avril_20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4339" y="836614"/>
            <a:ext cx="3794125" cy="4681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7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concept de besoin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fr-FR" smtClean="0"/>
              <a:t>Exigence née de la nature ou de la vie sociale</a:t>
            </a:r>
          </a:p>
          <a:p>
            <a:pPr lvl="1" eaLnBrk="1" hangingPunct="1"/>
            <a:r>
              <a:rPr lang="fr-FR" smtClean="0"/>
              <a:t>Nombre limité de besoins fondamentaux</a:t>
            </a:r>
          </a:p>
          <a:p>
            <a:pPr lvl="1" eaLnBrk="1" hangingPunct="1"/>
            <a:r>
              <a:rPr lang="fr-FR" smtClean="0"/>
              <a:t>Besoins et désirs</a:t>
            </a:r>
          </a:p>
        </p:txBody>
      </p:sp>
      <p:sp>
        <p:nvSpPr>
          <p:cNvPr id="64516" name="AutoShape 4"/>
          <p:cNvSpPr>
            <a:spLocks noChangeArrowheads="1"/>
          </p:cNvSpPr>
          <p:nvPr/>
        </p:nvSpPr>
        <p:spPr bwMode="auto">
          <a:xfrm>
            <a:off x="2209801" y="2895600"/>
            <a:ext cx="7877175" cy="3519488"/>
          </a:xfrm>
          <a:prstGeom prst="triangle">
            <a:avLst>
              <a:gd name="adj" fmla="val 4977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bIns="0" anchor="b"/>
          <a:lstStyle/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Sécurité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Besoins Physiologiques</a:t>
            </a:r>
          </a:p>
        </p:txBody>
      </p:sp>
      <p:sp>
        <p:nvSpPr>
          <p:cNvPr id="64517" name="AutoShape 5"/>
          <p:cNvSpPr>
            <a:spLocks noChangeArrowheads="1"/>
          </p:cNvSpPr>
          <p:nvPr/>
        </p:nvSpPr>
        <p:spPr bwMode="auto">
          <a:xfrm>
            <a:off x="9448800" y="4800600"/>
            <a:ext cx="762000" cy="1371600"/>
          </a:xfrm>
          <a:prstGeom prst="up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2041525" y="3440114"/>
            <a:ext cx="2865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fr-FR" sz="2000" b="1" i="1"/>
              <a:t>Pyramide des besoins</a:t>
            </a:r>
          </a:p>
          <a:p>
            <a:pPr eaLnBrk="0" hangingPunct="0"/>
            <a:r>
              <a:rPr lang="fr-FR" sz="2000" b="1" i="1"/>
              <a:t>de Maslow</a:t>
            </a:r>
          </a:p>
        </p:txBody>
      </p:sp>
    </p:spTree>
    <p:extLst>
      <p:ext uri="{BB962C8B-B14F-4D97-AF65-F5344CB8AC3E}">
        <p14:creationId xmlns:p14="http://schemas.microsoft.com/office/powerpoint/2010/main" val="122121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evian2000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9325" y="1"/>
            <a:ext cx="521335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fr-FR" smtClean="0"/>
              <a:t>A vous de jouer !</a:t>
            </a:r>
          </a:p>
        </p:txBody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fr-FR" dirty="0" smtClean="0"/>
              <a:t>Présentez en 5 minutes et en groupe le marketing du produit proposé</a:t>
            </a:r>
          </a:p>
        </p:txBody>
      </p:sp>
    </p:spTree>
    <p:extLst>
      <p:ext uri="{BB962C8B-B14F-4D97-AF65-F5344CB8AC3E}">
        <p14:creationId xmlns:p14="http://schemas.microsoft.com/office/powerpoint/2010/main" val="1922807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evian2000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9325" y="1"/>
            <a:ext cx="521335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2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concept de besoin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fr-FR" smtClean="0"/>
              <a:t>Exigence née de la nature ou de la vie sociale</a:t>
            </a:r>
          </a:p>
          <a:p>
            <a:pPr lvl="1" eaLnBrk="1" hangingPunct="1"/>
            <a:r>
              <a:rPr lang="fr-FR" smtClean="0"/>
              <a:t>Nombre limité de besoins fondamentaux</a:t>
            </a:r>
          </a:p>
          <a:p>
            <a:pPr lvl="1" eaLnBrk="1" hangingPunct="1"/>
            <a:r>
              <a:rPr lang="fr-FR" smtClean="0"/>
              <a:t>Besoins et désirs</a:t>
            </a:r>
          </a:p>
        </p:txBody>
      </p:sp>
      <p:sp>
        <p:nvSpPr>
          <p:cNvPr id="67588" name="AutoShape 4"/>
          <p:cNvSpPr>
            <a:spLocks noChangeArrowheads="1"/>
          </p:cNvSpPr>
          <p:nvPr/>
        </p:nvSpPr>
        <p:spPr bwMode="auto">
          <a:xfrm>
            <a:off x="2209801" y="2895600"/>
            <a:ext cx="7877175" cy="3519488"/>
          </a:xfrm>
          <a:prstGeom prst="triangle">
            <a:avLst>
              <a:gd name="adj" fmla="val 4977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bIns="0" anchor="b"/>
          <a:lstStyle/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Appartenance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Sécurité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Besoins Physiologiques</a:t>
            </a:r>
          </a:p>
        </p:txBody>
      </p:sp>
      <p:sp>
        <p:nvSpPr>
          <p:cNvPr id="67589" name="AutoShape 5"/>
          <p:cNvSpPr>
            <a:spLocks noChangeArrowheads="1"/>
          </p:cNvSpPr>
          <p:nvPr/>
        </p:nvSpPr>
        <p:spPr bwMode="auto">
          <a:xfrm>
            <a:off x="9448800" y="4495800"/>
            <a:ext cx="762000" cy="1676400"/>
          </a:xfrm>
          <a:prstGeom prst="upArrow">
            <a:avLst>
              <a:gd name="adj1" fmla="val 50000"/>
              <a:gd name="adj2" fmla="val 5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2041525" y="3440114"/>
            <a:ext cx="2865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fr-FR" sz="2000" b="1" i="1"/>
              <a:t>Pyramide des besoins</a:t>
            </a:r>
          </a:p>
          <a:p>
            <a:pPr eaLnBrk="0" hangingPunct="0"/>
            <a:r>
              <a:rPr lang="fr-FR" sz="2000" b="1" i="1"/>
              <a:t>de Maslow</a:t>
            </a:r>
          </a:p>
        </p:txBody>
      </p:sp>
    </p:spTree>
    <p:extLst>
      <p:ext uri="{BB962C8B-B14F-4D97-AF65-F5344CB8AC3E}">
        <p14:creationId xmlns:p14="http://schemas.microsoft.com/office/powerpoint/2010/main" val="9234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elio05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593725"/>
            <a:ext cx="74676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83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concept de besoin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fr-FR" smtClean="0"/>
              <a:t>Exigence née de la nature ou de la vie sociale</a:t>
            </a:r>
          </a:p>
          <a:p>
            <a:pPr lvl="1" eaLnBrk="1" hangingPunct="1"/>
            <a:r>
              <a:rPr lang="fr-FR" smtClean="0"/>
              <a:t>Nombre limité de besoins fondamentaux</a:t>
            </a:r>
          </a:p>
          <a:p>
            <a:pPr lvl="1" eaLnBrk="1" hangingPunct="1"/>
            <a:r>
              <a:rPr lang="fr-FR" smtClean="0"/>
              <a:t>Besoins et désirs</a:t>
            </a:r>
          </a:p>
        </p:txBody>
      </p:sp>
      <p:sp>
        <p:nvSpPr>
          <p:cNvPr id="69636" name="AutoShape 4"/>
          <p:cNvSpPr>
            <a:spLocks noChangeArrowheads="1"/>
          </p:cNvSpPr>
          <p:nvPr/>
        </p:nvSpPr>
        <p:spPr bwMode="auto">
          <a:xfrm>
            <a:off x="2209801" y="2895600"/>
            <a:ext cx="7877175" cy="3519488"/>
          </a:xfrm>
          <a:prstGeom prst="triangle">
            <a:avLst>
              <a:gd name="adj" fmla="val 4977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bIns="0" anchor="b"/>
          <a:lstStyle/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Estime des autres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Appartenance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Sécurité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Besoins Physiologiques</a:t>
            </a:r>
          </a:p>
        </p:txBody>
      </p:sp>
      <p:sp>
        <p:nvSpPr>
          <p:cNvPr id="69637" name="AutoShape 5"/>
          <p:cNvSpPr>
            <a:spLocks noChangeArrowheads="1"/>
          </p:cNvSpPr>
          <p:nvPr/>
        </p:nvSpPr>
        <p:spPr bwMode="auto">
          <a:xfrm>
            <a:off x="9448800" y="4114800"/>
            <a:ext cx="762000" cy="2057400"/>
          </a:xfrm>
          <a:prstGeom prst="upArrow">
            <a:avLst>
              <a:gd name="adj1" fmla="val 50000"/>
              <a:gd name="adj2" fmla="val 6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2041525" y="3440114"/>
            <a:ext cx="2865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fr-FR" sz="2000" b="1" i="1"/>
              <a:t>Pyramide des besoins</a:t>
            </a:r>
          </a:p>
          <a:p>
            <a:pPr eaLnBrk="0" hangingPunct="0"/>
            <a:r>
              <a:rPr lang="fr-FR" sz="2000" b="1" i="1"/>
              <a:t>de Maslow</a:t>
            </a:r>
          </a:p>
        </p:txBody>
      </p:sp>
    </p:spTree>
    <p:extLst>
      <p:ext uri="{BB962C8B-B14F-4D97-AF65-F5344CB8AC3E}">
        <p14:creationId xmlns:p14="http://schemas.microsoft.com/office/powerpoint/2010/main" val="18761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anderel05042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1" y="152400"/>
            <a:ext cx="486727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48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anderel11052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636589"/>
            <a:ext cx="8382000" cy="55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01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concept de besoin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fr-FR" smtClean="0"/>
              <a:t>Exigence née de la nature ou de la vie sociale</a:t>
            </a:r>
          </a:p>
          <a:p>
            <a:pPr lvl="1" eaLnBrk="1" hangingPunct="1"/>
            <a:r>
              <a:rPr lang="fr-FR" smtClean="0"/>
              <a:t>Nombre limité de besoins fondamentaux</a:t>
            </a:r>
          </a:p>
          <a:p>
            <a:pPr lvl="1" eaLnBrk="1" hangingPunct="1"/>
            <a:r>
              <a:rPr lang="fr-FR" smtClean="0"/>
              <a:t>Besoins et désirs</a:t>
            </a:r>
          </a:p>
        </p:txBody>
      </p:sp>
      <p:sp>
        <p:nvSpPr>
          <p:cNvPr id="72708" name="AutoShape 4"/>
          <p:cNvSpPr>
            <a:spLocks noChangeArrowheads="1"/>
          </p:cNvSpPr>
          <p:nvPr/>
        </p:nvSpPr>
        <p:spPr bwMode="auto">
          <a:xfrm>
            <a:off x="2209801" y="2895600"/>
            <a:ext cx="7877175" cy="3519488"/>
          </a:xfrm>
          <a:prstGeom prst="triangle">
            <a:avLst>
              <a:gd name="adj" fmla="val 4977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bIns="0" anchor="b"/>
          <a:lstStyle/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endParaRPr lang="fr-FR" sz="2400">
              <a:latin typeface="Tahoma" pitchFamily="34" charset="0"/>
            </a:endParaRP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Réalisation de soi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Estime des autres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Appartenance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Sécurité</a:t>
            </a:r>
          </a:p>
          <a:p>
            <a:pPr algn="ctr" eaLnBrk="0" hangingPunct="0">
              <a:lnSpc>
                <a:spcPct val="130000"/>
              </a:lnSpc>
            </a:pPr>
            <a:r>
              <a:rPr lang="fr-FR" sz="2400">
                <a:latin typeface="Tahoma" pitchFamily="34" charset="0"/>
              </a:rPr>
              <a:t>Besoins Physiologiques</a:t>
            </a:r>
          </a:p>
        </p:txBody>
      </p:sp>
      <p:sp>
        <p:nvSpPr>
          <p:cNvPr id="72709" name="AutoShape 5"/>
          <p:cNvSpPr>
            <a:spLocks noChangeArrowheads="1"/>
          </p:cNvSpPr>
          <p:nvPr/>
        </p:nvSpPr>
        <p:spPr bwMode="auto">
          <a:xfrm>
            <a:off x="9448800" y="3276600"/>
            <a:ext cx="762000" cy="2895600"/>
          </a:xfrm>
          <a:prstGeom prst="upArrow">
            <a:avLst>
              <a:gd name="adj1" fmla="val 50000"/>
              <a:gd name="adj2" fmla="val 9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2041525" y="3440114"/>
            <a:ext cx="2865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fr-FR" sz="2000" b="1" i="1"/>
              <a:t>Pyramide des besoins</a:t>
            </a:r>
          </a:p>
          <a:p>
            <a:pPr eaLnBrk="0" hangingPunct="0"/>
            <a:r>
              <a:rPr lang="fr-FR" sz="2000" b="1" i="1"/>
              <a:t>de Maslow</a:t>
            </a:r>
          </a:p>
        </p:txBody>
      </p:sp>
    </p:spTree>
    <p:extLst>
      <p:ext uri="{BB962C8B-B14F-4D97-AF65-F5344CB8AC3E}">
        <p14:creationId xmlns:p14="http://schemas.microsoft.com/office/powerpoint/2010/main" val="1934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Vdm beso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213" y="50801"/>
            <a:ext cx="5245100" cy="672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684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concept de bénéfice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1600200"/>
            <a:ext cx="8291512" cy="5068888"/>
          </a:xfrm>
        </p:spPr>
        <p:txBody>
          <a:bodyPr/>
          <a:lstStyle/>
          <a:p>
            <a:pPr eaLnBrk="1" hangingPunct="1"/>
            <a:r>
              <a:rPr lang="fr-FR" dirty="0" smtClean="0"/>
              <a:t>Rencontre d’un besoin et d’une (ou de plusieurs) caractéristique(s) du produit/</a:t>
            </a:r>
            <a:r>
              <a:rPr lang="fr-FR" dirty="0" smtClean="0">
                <a:solidFill>
                  <a:srgbClr val="242852"/>
                </a:solidFill>
              </a:rPr>
              <a:t>service</a:t>
            </a:r>
          </a:p>
          <a:p>
            <a:pPr eaLnBrk="1" hangingPunct="1"/>
            <a:endParaRPr lang="fr-FR" dirty="0" smtClean="0">
              <a:solidFill>
                <a:srgbClr val="242852"/>
              </a:solidFill>
            </a:endParaRPr>
          </a:p>
          <a:p>
            <a:pPr eaLnBrk="1" hangingPunct="1">
              <a:buFontTx/>
              <a:buNone/>
            </a:pPr>
            <a:endParaRPr lang="fr-FR" dirty="0" smtClean="0">
              <a:solidFill>
                <a:srgbClr val="242852"/>
              </a:solidFill>
            </a:endParaRPr>
          </a:p>
          <a:p>
            <a:pPr eaLnBrk="1" hangingPunct="1"/>
            <a:endParaRPr lang="fr-FR" dirty="0" smtClean="0">
              <a:solidFill>
                <a:srgbClr val="242852"/>
              </a:solidFill>
            </a:endParaRPr>
          </a:p>
          <a:p>
            <a:pPr eaLnBrk="1" hangingPunct="1"/>
            <a:r>
              <a:rPr lang="fr-FR" dirty="0" smtClean="0">
                <a:solidFill>
                  <a:srgbClr val="242852"/>
                </a:solidFill>
              </a:rPr>
              <a:t>Le bénéfice peut être…</a:t>
            </a:r>
          </a:p>
          <a:p>
            <a:pPr lvl="2" eaLnBrk="1" hangingPunct="1"/>
            <a:r>
              <a:rPr lang="fr-FR" dirty="0" smtClean="0"/>
              <a:t>…réel ou perçu</a:t>
            </a:r>
          </a:p>
          <a:p>
            <a:pPr lvl="2" eaLnBrk="1" hangingPunct="1"/>
            <a:r>
              <a:rPr lang="fr-FR" dirty="0" smtClean="0"/>
              <a:t>…fonctionnel ou imaginaire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36762" y="2528360"/>
            <a:ext cx="8174038" cy="474663"/>
            <a:chOff x="336" y="1920"/>
            <a:chExt cx="5149" cy="299"/>
          </a:xfrm>
        </p:grpSpPr>
        <p:sp>
          <p:nvSpPr>
            <p:cNvPr id="74757" name="Text Box 4"/>
            <p:cNvSpPr txBox="1">
              <a:spLocks noChangeArrowheads="1"/>
            </p:cNvSpPr>
            <p:nvPr/>
          </p:nvSpPr>
          <p:spPr bwMode="auto">
            <a:xfrm>
              <a:off x="336" y="1920"/>
              <a:ext cx="901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</a:rPr>
                <a:t>Besoin</a:t>
              </a:r>
            </a:p>
          </p:txBody>
        </p:sp>
        <p:sp>
          <p:nvSpPr>
            <p:cNvPr id="74758" name="Text Box 5"/>
            <p:cNvSpPr txBox="1">
              <a:spLocks noChangeArrowheads="1"/>
            </p:cNvSpPr>
            <p:nvPr/>
          </p:nvSpPr>
          <p:spPr bwMode="auto">
            <a:xfrm>
              <a:off x="3989" y="1928"/>
              <a:ext cx="1496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fr-FR" b="1">
                  <a:solidFill>
                    <a:srgbClr val="242852"/>
                  </a:solidFill>
                </a:rPr>
                <a:t>Caractéristique</a:t>
              </a:r>
            </a:p>
          </p:txBody>
        </p:sp>
        <p:sp>
          <p:nvSpPr>
            <p:cNvPr id="74759" name="Text Box 6"/>
            <p:cNvSpPr txBox="1">
              <a:spLocks noChangeArrowheads="1"/>
            </p:cNvSpPr>
            <p:nvPr/>
          </p:nvSpPr>
          <p:spPr bwMode="auto">
            <a:xfrm>
              <a:off x="2172" y="1931"/>
              <a:ext cx="901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fr-FR" b="1" dirty="0">
                  <a:solidFill>
                    <a:srgbClr val="242852"/>
                  </a:solidFill>
                </a:rPr>
                <a:t>Bénéfice</a:t>
              </a:r>
            </a:p>
          </p:txBody>
        </p:sp>
        <p:sp>
          <p:nvSpPr>
            <p:cNvPr id="74760" name="AutoShape 7"/>
            <p:cNvSpPr>
              <a:spLocks noChangeArrowheads="1"/>
            </p:cNvSpPr>
            <p:nvPr/>
          </p:nvSpPr>
          <p:spPr bwMode="auto">
            <a:xfrm>
              <a:off x="1366" y="1994"/>
              <a:ext cx="660" cy="139"/>
            </a:xfrm>
            <a:custGeom>
              <a:avLst/>
              <a:gdLst>
                <a:gd name="T0" fmla="*/ 495 w 21600"/>
                <a:gd name="T1" fmla="*/ 0 h 21600"/>
                <a:gd name="T2" fmla="*/ 0 w 21600"/>
                <a:gd name="T3" fmla="*/ 70 h 21600"/>
                <a:gd name="T4" fmla="*/ 495 w 21600"/>
                <a:gd name="T5" fmla="*/ 139 h 21600"/>
                <a:gd name="T6" fmla="*/ 660 w 21600"/>
                <a:gd name="T7" fmla="*/ 7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439 h 21600"/>
                <a:gd name="T14" fmla="*/ 18884 w 21600"/>
                <a:gd name="T15" fmla="*/ 1616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242852"/>
                </a:solidFill>
              </a:endParaRPr>
            </a:p>
          </p:txBody>
        </p:sp>
        <p:sp>
          <p:nvSpPr>
            <p:cNvPr id="74761" name="AutoShape 8"/>
            <p:cNvSpPr>
              <a:spLocks noChangeArrowheads="1"/>
            </p:cNvSpPr>
            <p:nvPr/>
          </p:nvSpPr>
          <p:spPr bwMode="auto">
            <a:xfrm flipH="1">
              <a:off x="3209" y="2005"/>
              <a:ext cx="659" cy="139"/>
            </a:xfrm>
            <a:custGeom>
              <a:avLst/>
              <a:gdLst>
                <a:gd name="T0" fmla="*/ 494 w 21600"/>
                <a:gd name="T1" fmla="*/ 0 h 21600"/>
                <a:gd name="T2" fmla="*/ 0 w 21600"/>
                <a:gd name="T3" fmla="*/ 70 h 21600"/>
                <a:gd name="T4" fmla="*/ 494 w 21600"/>
                <a:gd name="T5" fmla="*/ 139 h 21600"/>
                <a:gd name="T6" fmla="*/ 659 w 21600"/>
                <a:gd name="T7" fmla="*/ 7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6 w 21600"/>
                <a:gd name="T13" fmla="*/ 5439 h 21600"/>
                <a:gd name="T14" fmla="*/ 18912 w 21600"/>
                <a:gd name="T15" fmla="*/ 1616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2428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2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Exemple : la brosse à dents</a:t>
            </a:r>
          </a:p>
        </p:txBody>
      </p:sp>
      <p:pic>
        <p:nvPicPr>
          <p:cNvPr id="75779" name="Picture 3" descr="brosses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562351" y="1600201"/>
            <a:ext cx="5065713" cy="4525963"/>
          </a:xfrm>
        </p:spPr>
      </p:pic>
    </p:spTree>
    <p:extLst>
      <p:ext uri="{BB962C8B-B14F-4D97-AF65-F5344CB8AC3E}">
        <p14:creationId xmlns:p14="http://schemas.microsoft.com/office/powerpoint/2010/main" val="12452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8836" y="1461406"/>
            <a:ext cx="11137198" cy="3035808"/>
          </a:xfrm>
          <a:noFill/>
        </p:spPr>
        <p:txBody>
          <a:bodyPr/>
          <a:lstStyle/>
          <a:p>
            <a:pPr marL="838200" indent="-838200">
              <a:buFontTx/>
              <a:buAutoNum type="arabicPeriod"/>
            </a:pPr>
            <a:r>
              <a:rPr lang="fr-FR" sz="7200" dirty="0" smtClean="0"/>
              <a:t>Introduction : </a:t>
            </a:r>
            <a:br>
              <a:rPr lang="fr-FR" sz="7200" dirty="0" smtClean="0"/>
            </a:br>
            <a:r>
              <a:rPr lang="fr-FR" sz="7200" dirty="0" smtClean="0"/>
              <a:t>perspective historique</a:t>
            </a:r>
          </a:p>
        </p:txBody>
      </p: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69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Exemple : la brosse à dents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4033838" cy="4525963"/>
          </a:xfrm>
        </p:spPr>
        <p:txBody>
          <a:bodyPr/>
          <a:lstStyle/>
          <a:p>
            <a:pPr eaLnBrk="1" hangingPunct="1"/>
            <a:r>
              <a:rPr lang="fr-FR" smtClean="0"/>
              <a:t>Caractéristiques</a:t>
            </a:r>
          </a:p>
          <a:p>
            <a:pPr lvl="1" eaLnBrk="1" hangingPunct="1"/>
            <a:r>
              <a:rPr lang="fr-FR" smtClean="0"/>
              <a:t>Implantation des fibres en fonction des zones d ’utilisation</a:t>
            </a:r>
          </a:p>
          <a:p>
            <a:pPr lvl="1" eaLnBrk="1" hangingPunct="1"/>
            <a:r>
              <a:rPr lang="fr-FR" smtClean="0"/>
              <a:t>Fibres pour dents sensibles</a:t>
            </a:r>
          </a:p>
          <a:p>
            <a:pPr lvl="1" eaLnBrk="1" hangingPunct="1"/>
            <a:r>
              <a:rPr lang="fr-FR" smtClean="0"/>
              <a:t>Tête pivotante</a:t>
            </a:r>
          </a:p>
          <a:p>
            <a:pPr lvl="1" eaLnBrk="1" hangingPunct="1"/>
            <a:r>
              <a:rPr lang="fr-FR" smtClean="0"/>
              <a:t>Indication du mois d ’achat</a:t>
            </a:r>
          </a:p>
          <a:p>
            <a:pPr lvl="1" eaLnBrk="1" hangingPunct="1"/>
            <a:r>
              <a:rPr lang="fr-FR" smtClean="0"/>
              <a:t>Design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176964" y="1600201"/>
            <a:ext cx="4033837" cy="4525963"/>
          </a:xfrm>
        </p:spPr>
        <p:txBody>
          <a:bodyPr/>
          <a:lstStyle/>
          <a:p>
            <a:pPr eaLnBrk="1" hangingPunct="1"/>
            <a:r>
              <a:rPr lang="fr-FR" smtClean="0"/>
              <a:t>Bénéfices</a:t>
            </a:r>
          </a:p>
          <a:p>
            <a:pPr lvl="1" eaLnBrk="1" hangingPunct="1"/>
            <a:r>
              <a:rPr lang="fr-FR" smtClean="0"/>
              <a:t>Confort d ’utilisation, durabilité</a:t>
            </a:r>
          </a:p>
          <a:p>
            <a:pPr lvl="1" eaLnBrk="1" hangingPunct="1"/>
            <a:r>
              <a:rPr lang="fr-FR" smtClean="0"/>
              <a:t>Eviter les douleurs</a:t>
            </a:r>
          </a:p>
          <a:p>
            <a:pPr lvl="1" eaLnBrk="1" hangingPunct="1"/>
            <a:r>
              <a:rPr lang="fr-FR" smtClean="0"/>
              <a:t>Efficacité</a:t>
            </a:r>
          </a:p>
          <a:p>
            <a:pPr lvl="1" eaLnBrk="1" hangingPunct="1"/>
            <a:r>
              <a:rPr lang="fr-FR" smtClean="0"/>
              <a:t>Gestion de l ’usure</a:t>
            </a:r>
          </a:p>
          <a:p>
            <a:pPr lvl="1" eaLnBrk="1" hangingPunct="1"/>
            <a:r>
              <a:rPr lang="fr-FR" smtClean="0"/>
              <a:t>Plaisir esthétique</a:t>
            </a:r>
          </a:p>
        </p:txBody>
      </p:sp>
    </p:spTree>
    <p:extLst>
      <p:ext uri="{BB962C8B-B14F-4D97-AF65-F5344CB8AC3E}">
        <p14:creationId xmlns:p14="http://schemas.microsoft.com/office/powerpoint/2010/main" val="39417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gilette mach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4601" y="50800"/>
            <a:ext cx="5197475" cy="671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AutoShape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120189" y="6237288"/>
            <a:ext cx="936625" cy="431800"/>
          </a:xfrm>
          <a:prstGeom prst="homePlate">
            <a:avLst>
              <a:gd name="adj" fmla="val 54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0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/>
              <a:t>Le programme d’action marketing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Programme pour atteindre les objectifs fixés par l’organisation : mix marketing</a:t>
            </a:r>
          </a:p>
          <a:p>
            <a:pPr lvl="4" eaLnBrk="1" hangingPunct="1"/>
            <a:r>
              <a:rPr lang="fr-FR" smtClean="0"/>
              <a:t>Ensemble des outils dont l’entreprise dispose pour atteindre ses objectifs auprès des marchés-cibles.</a:t>
            </a:r>
          </a:p>
          <a:p>
            <a:pPr lvl="1" eaLnBrk="1" hangingPunct="1"/>
            <a:r>
              <a:rPr lang="fr-FR" smtClean="0"/>
              <a:t>4 P (répartition des principales variables d’action dans ces P) :</a:t>
            </a:r>
          </a:p>
          <a:p>
            <a:pPr lvl="2" eaLnBrk="1" hangingPunct="1"/>
            <a:r>
              <a:rPr lang="fr-FR" smtClean="0"/>
              <a:t>Produit</a:t>
            </a:r>
          </a:p>
          <a:p>
            <a:pPr lvl="2" eaLnBrk="1" hangingPunct="1"/>
            <a:r>
              <a:rPr lang="fr-FR" smtClean="0"/>
              <a:t>Prix</a:t>
            </a:r>
          </a:p>
          <a:p>
            <a:pPr lvl="2" eaLnBrk="1" hangingPunct="1"/>
            <a:r>
              <a:rPr lang="fr-FR" smtClean="0"/>
              <a:t>Promotion (com)</a:t>
            </a:r>
          </a:p>
          <a:p>
            <a:pPr lvl="2" eaLnBrk="1" hangingPunct="1"/>
            <a:r>
              <a:rPr lang="fr-FR" smtClean="0"/>
              <a:t>Placement (distribution)</a:t>
            </a:r>
          </a:p>
        </p:txBody>
      </p:sp>
    </p:spTree>
    <p:extLst>
      <p:ext uri="{BB962C8B-B14F-4D97-AF65-F5344CB8AC3E}">
        <p14:creationId xmlns:p14="http://schemas.microsoft.com/office/powerpoint/2010/main" val="20490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fr-FR" sz="4000"/>
              <a:t>Le programme d’action marketing</a:t>
            </a:r>
          </a:p>
        </p:txBody>
      </p:sp>
      <p:sp>
        <p:nvSpPr>
          <p:cNvPr id="637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92313" y="1557339"/>
            <a:ext cx="8229600" cy="4530725"/>
          </a:xfrm>
        </p:spPr>
        <p:txBody>
          <a:bodyPr/>
          <a:lstStyle/>
          <a:p>
            <a:r>
              <a:rPr lang="fr-FR" smtClean="0"/>
              <a:t>4 P :</a:t>
            </a:r>
          </a:p>
          <a:p>
            <a:pPr lvl="2"/>
            <a:r>
              <a:rPr lang="fr-FR" smtClean="0"/>
              <a:t>Produit : innovation, qualité, caractéristiques, style, marque, conditionnement, taille, SAV, garantie,..</a:t>
            </a:r>
          </a:p>
        </p:txBody>
      </p:sp>
      <p:pic>
        <p:nvPicPr>
          <p:cNvPr id="637956" name="Picture 4" descr="4404054a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32176" y="3068639"/>
            <a:ext cx="1133475" cy="1133475"/>
          </a:xfrm>
          <a:prstGeom prst="rect">
            <a:avLst/>
          </a:prstGeom>
          <a:noFill/>
        </p:spPr>
      </p:pic>
      <p:pic>
        <p:nvPicPr>
          <p:cNvPr id="637957" name="Picture 5" descr="unbranded-nurofen-back-pain-heat-patches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32401" y="3429001"/>
            <a:ext cx="828675" cy="1171575"/>
          </a:xfrm>
          <a:prstGeom prst="rect">
            <a:avLst/>
          </a:prstGeom>
          <a:noFill/>
        </p:spPr>
      </p:pic>
      <p:pic>
        <p:nvPicPr>
          <p:cNvPr id="637958" name="Picture 6" descr="2475721-fr-500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88163" y="3429000"/>
            <a:ext cx="704850" cy="1238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45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fr-FR" sz="4000"/>
              <a:t>Le programme d’action marketing</a:t>
            </a:r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smtClean="0"/>
              <a:t>4 P :</a:t>
            </a:r>
          </a:p>
          <a:p>
            <a:pPr lvl="2"/>
            <a:r>
              <a:rPr lang="fr-FR" smtClean="0"/>
              <a:t>Prix : tarifs, remises, paiement, crédit</a:t>
            </a:r>
          </a:p>
        </p:txBody>
      </p:sp>
      <p:pic>
        <p:nvPicPr>
          <p:cNvPr id="287749" name="Picture 5" descr="code_barr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3114" y="3716338"/>
            <a:ext cx="2160587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0005" name="Picture 5" descr="Roekeghem-cnam-secu-securite-sociale-assurance-maladie-fraude-economi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7351" y="2997201"/>
            <a:ext cx="1209675" cy="904875"/>
          </a:xfrm>
          <a:prstGeom prst="rect">
            <a:avLst/>
          </a:prstGeom>
          <a:noFill/>
        </p:spPr>
      </p:pic>
      <p:pic>
        <p:nvPicPr>
          <p:cNvPr id="640006" name="Picture 6" descr="ill_caric_assurance_maladi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08889" y="3357563"/>
            <a:ext cx="1703387" cy="1541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79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fr-FR" sz="4000"/>
              <a:t>Le programme d’action marketing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smtClean="0"/>
              <a:t>4 P :</a:t>
            </a:r>
          </a:p>
          <a:p>
            <a:pPr lvl="2"/>
            <a:r>
              <a:rPr lang="fr-FR" smtClean="0"/>
              <a:t>Promotion (com) : pub, force de vente, promotions de ventes, relations publiques, marketing direct</a:t>
            </a:r>
          </a:p>
        </p:txBody>
      </p:sp>
      <p:pic>
        <p:nvPicPr>
          <p:cNvPr id="642052" name="Picture 4" descr="P10101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3751" y="3141663"/>
            <a:ext cx="2576513" cy="3435350"/>
          </a:xfrm>
          <a:prstGeom prst="rect">
            <a:avLst/>
          </a:prstGeom>
          <a:noFill/>
        </p:spPr>
      </p:pic>
      <p:pic>
        <p:nvPicPr>
          <p:cNvPr id="642053" name="Picture 5" descr="Michalak pose pour la campagne anti si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5639" y="3141664"/>
            <a:ext cx="4619625" cy="3457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04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fr-FR" sz="4000"/>
              <a:t>Le programme d’action marketing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557339"/>
            <a:ext cx="8229600" cy="4530725"/>
          </a:xfrm>
        </p:spPr>
        <p:txBody>
          <a:bodyPr/>
          <a:lstStyle/>
          <a:p>
            <a:r>
              <a:rPr lang="fr-FR" smtClean="0"/>
              <a:t>4 P :</a:t>
            </a:r>
          </a:p>
          <a:p>
            <a:pPr lvl="2"/>
            <a:r>
              <a:rPr lang="fr-FR" smtClean="0"/>
              <a:t>Placement : distribution, points de vente, stocks, transports, assortiment,…</a:t>
            </a:r>
          </a:p>
        </p:txBody>
      </p:sp>
      <p:pic>
        <p:nvPicPr>
          <p:cNvPr id="644100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2400" y="3429000"/>
            <a:ext cx="4300538" cy="292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4101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3751" y="4941888"/>
            <a:ext cx="2303463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4102" name="Picture 17" descr="121037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9650" y="3284539"/>
            <a:ext cx="1798638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736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000" dirty="0" smtClean="0"/>
              <a:t>4. Différents types de marketing</a:t>
            </a:r>
            <a:endParaRPr lang="fr-FR" sz="4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398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fr-FR" smtClean="0"/>
              <a:t>Marketing des services</a:t>
            </a:r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1950" y="1557338"/>
            <a:ext cx="4896098" cy="64752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 continuum de service </a:t>
            </a:r>
          </a:p>
        </p:txBody>
      </p:sp>
      <p:sp>
        <p:nvSpPr>
          <p:cNvPr id="646148" name="Text Box 4"/>
          <p:cNvSpPr txBox="1">
            <a:spLocks noChangeArrowheads="1"/>
          </p:cNvSpPr>
          <p:nvPr/>
        </p:nvSpPr>
        <p:spPr bwMode="auto">
          <a:xfrm>
            <a:off x="1905000" y="3149600"/>
            <a:ext cx="1676400" cy="1955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fr-FR" sz="2400" dirty="0">
                <a:latin typeface="Arial Narrow" pitchFamily="34" charset="0"/>
              </a:rPr>
              <a:t>Biens parfaitement tangibles : pas de service</a:t>
            </a:r>
          </a:p>
        </p:txBody>
      </p:sp>
      <p:sp>
        <p:nvSpPr>
          <p:cNvPr id="646149" name="Text Box 5"/>
          <p:cNvSpPr txBox="1">
            <a:spLocks noChangeArrowheads="1"/>
          </p:cNvSpPr>
          <p:nvPr/>
        </p:nvSpPr>
        <p:spPr bwMode="auto">
          <a:xfrm>
            <a:off x="3581400" y="2895600"/>
            <a:ext cx="1676400" cy="2209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kumimoji="1" lang="fr-FR" sz="2400">
                <a:latin typeface="Arial Narrow" pitchFamily="34" charset="0"/>
              </a:rPr>
              <a:t>Biens tangibles : un peu de service</a:t>
            </a:r>
          </a:p>
        </p:txBody>
      </p:sp>
      <p:sp>
        <p:nvSpPr>
          <p:cNvPr id="646150" name="Text Box 6"/>
          <p:cNvSpPr txBox="1">
            <a:spLocks noChangeArrowheads="1"/>
          </p:cNvSpPr>
          <p:nvPr/>
        </p:nvSpPr>
        <p:spPr bwMode="auto">
          <a:xfrm>
            <a:off x="5257800" y="2438400"/>
            <a:ext cx="1676400" cy="2667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kumimoji="1" lang="fr-FR" sz="2400">
                <a:latin typeface="Arial Narrow" pitchFamily="34" charset="0"/>
              </a:rPr>
              <a:t>Produits hybrides : autant de biens que de services</a:t>
            </a:r>
          </a:p>
        </p:txBody>
      </p:sp>
      <p:sp>
        <p:nvSpPr>
          <p:cNvPr id="646151" name="Text Box 7"/>
          <p:cNvSpPr txBox="1">
            <a:spLocks noChangeArrowheads="1"/>
          </p:cNvSpPr>
          <p:nvPr/>
        </p:nvSpPr>
        <p:spPr bwMode="auto">
          <a:xfrm>
            <a:off x="6934200" y="2057400"/>
            <a:ext cx="1676400" cy="304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kumimoji="1" lang="fr-FR" sz="2400">
                <a:latin typeface="Arial Narrow" pitchFamily="34" charset="0"/>
              </a:rPr>
              <a:t>Services avec une minorité de biens</a:t>
            </a:r>
          </a:p>
        </p:txBody>
      </p:sp>
      <p:sp>
        <p:nvSpPr>
          <p:cNvPr id="646152" name="Text Box 8"/>
          <p:cNvSpPr txBox="1">
            <a:spLocks noChangeArrowheads="1"/>
          </p:cNvSpPr>
          <p:nvPr/>
        </p:nvSpPr>
        <p:spPr bwMode="auto">
          <a:xfrm>
            <a:off x="8610600" y="1676400"/>
            <a:ext cx="1676400" cy="3429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kumimoji="1" lang="fr-FR" sz="2400">
                <a:latin typeface="Arial Narrow" pitchFamily="34" charset="0"/>
              </a:rPr>
              <a:t>Services purs : pas de bien tangible</a:t>
            </a:r>
          </a:p>
        </p:txBody>
      </p:sp>
      <p:pic>
        <p:nvPicPr>
          <p:cNvPr id="646153" name="Picture 9" descr="medicament_sant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2314" y="5229226"/>
            <a:ext cx="1285875" cy="962025"/>
          </a:xfrm>
          <a:prstGeom prst="rect">
            <a:avLst/>
          </a:prstGeom>
          <a:noFill/>
        </p:spPr>
      </p:pic>
      <p:pic>
        <p:nvPicPr>
          <p:cNvPr id="646154" name="Picture 10" descr="dispositif%2520m%C3%A9dical0034_r1">
            <a:hlinkClick r:id="rId5" invalidUrl="http://images.google.fr/imgres?imgurl=http://www.medimax.fr/files/dispositif m%C3%A9dical0034_r1.jpg&amp;imgrefurl=http://www.medimax.fr/respirateur-d-039-anesthesie-datex-ohmeda-excel-210&amp;usg=__lGHfEhBj1BGnAfJgHl3odxuH8Og=&amp;h=640&amp;w=480&amp;sz=108&amp;hl=fr&amp;start=8&amp;sig2=9JGQZi88VwWQzohbdEa9OQ&amp;um=1&amp;tbnid=63tB0yWzSLTGrM:&amp;tbnh=137&amp;tbnw=103&amp;prev=/images?q=dispositif+m%C3%A9dical&amp;hl=fr&amp;rlz=1T4SNYK_frFR318FR318&amp;sa=N&amp;um=1&amp;ei=_3Y_Sr2YCMr5_AaX8cTWDA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63976" y="5229226"/>
            <a:ext cx="981075" cy="1304925"/>
          </a:xfrm>
          <a:prstGeom prst="rect">
            <a:avLst/>
          </a:prstGeom>
          <a:noFill/>
        </p:spPr>
      </p:pic>
      <p:pic>
        <p:nvPicPr>
          <p:cNvPr id="646155" name="Picture 11" descr="generaliste-38063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48525" y="5373689"/>
            <a:ext cx="1143000" cy="981075"/>
          </a:xfrm>
          <a:prstGeom prst="rect">
            <a:avLst/>
          </a:prstGeom>
          <a:noFill/>
        </p:spPr>
      </p:pic>
      <p:pic>
        <p:nvPicPr>
          <p:cNvPr id="646156" name="Picture 12" descr="vitale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904288" y="5229225"/>
            <a:ext cx="1123950" cy="1123950"/>
          </a:xfrm>
          <a:prstGeom prst="rect">
            <a:avLst/>
          </a:prstGeom>
          <a:noFill/>
        </p:spPr>
      </p:pic>
      <p:pic>
        <p:nvPicPr>
          <p:cNvPr id="646157" name="Picture 13" descr="r1_5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19739" y="5300663"/>
            <a:ext cx="1114425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2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/>
              <a:t>Marketing des services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0"/>
            <a:ext cx="8229600" cy="4687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mtClean="0"/>
              <a:t>Marketing des services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mtClean="0"/>
              <a:t>Les spécificités des services :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Les services sont par définition immatériels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Simultanéité entre la production et la consommation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Importance de la relation entre les clients et le personnel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Participation du client à la production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Le client n’acquière pas la propriété du service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Pas de stockage possible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Importance du facteur temps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fr-FR" smtClean="0">
              <a:cs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fr-FR" smtClean="0">
              <a:cs typeface="Arial" charset="0"/>
            </a:endParaRPr>
          </a:p>
          <a:p>
            <a:pPr lvl="2" eaLnBrk="1" hangingPunct="1">
              <a:lnSpc>
                <a:spcPct val="90000"/>
              </a:lnSpc>
            </a:pPr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2563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ef l'ingénieu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681039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367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dirty="0"/>
              <a:t>Marketing des services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628776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mtClean="0"/>
              <a:t>Marketing des services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Conséquences de ces spécificités</a:t>
            </a:r>
            <a:r>
              <a:rPr lang="fr-FR" smtClean="0">
                <a:latin typeface="Bookman Old Style" pitchFamily="18" charset="0"/>
                <a:cs typeface="Arial" charset="0"/>
              </a:rPr>
              <a:t> :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Hétérogénéité des services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Impossibilité de mesurer la qualité "ex ante"</a:t>
            </a:r>
          </a:p>
          <a:p>
            <a:pPr lvl="3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nécessité de mesurer la satisfaction du client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Standardisation n'est pas entièrement possible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cs typeface="Arial" charset="0"/>
              </a:rPr>
              <a:t>Nécessité d'impliquer le personnel en contact dans la politique de satisfaction.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fr-FR" smtClean="0"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endParaRPr lang="fr-FR" smtClean="0">
              <a:cs typeface="Arial" charset="0"/>
            </a:endParaRPr>
          </a:p>
          <a:p>
            <a:pPr lvl="2" eaLnBrk="1" hangingPunct="1">
              <a:lnSpc>
                <a:spcPct val="90000"/>
              </a:lnSpc>
            </a:pPr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580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557338"/>
            <a:ext cx="8642350" cy="1079500"/>
          </a:xfrm>
        </p:spPr>
        <p:txBody>
          <a:bodyPr vert="horz" lIns="90488" tIns="44450" rIns="90488" bIns="44450" rtlCol="0"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fr-FR" b="1"/>
              <a:t>Marketing des services : La satisfaction dans les services :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000" b="1">
                <a:latin typeface="Bookman Old Style" pitchFamily="18" charset="0"/>
                <a:cs typeface="Arial" charset="0"/>
              </a:rPr>
              <a:t>Définition : </a:t>
            </a:r>
            <a:r>
              <a:rPr lang="fr-FR" sz="2000">
                <a:latin typeface="Bookman Old Style" pitchFamily="18" charset="0"/>
                <a:cs typeface="Arial" charset="0"/>
              </a:rPr>
              <a:t>sentiment qui consiste en un jugement d'évaluation portant sur une expérience de consommation donnée, et fondée sur la comparaison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4327525" y="5394325"/>
            <a:ext cx="3912932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lang="fr-FR" sz="2400">
                <a:latin typeface="Bookman Old Style" pitchFamily="18" charset="0"/>
                <a:cs typeface="Arial" charset="0"/>
              </a:rPr>
              <a:t>SATISFACTION </a:t>
            </a:r>
          </a:p>
          <a:p>
            <a:pPr defTabSz="762000" eaLnBrk="0" hangingPunct="0"/>
            <a:r>
              <a:rPr lang="fr-FR" sz="2400">
                <a:latin typeface="Bookman Old Style" pitchFamily="18" charset="0"/>
                <a:cs typeface="Arial" charset="0"/>
              </a:rPr>
              <a:t>f(Performance - Attentes)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203700" y="5270500"/>
            <a:ext cx="3479800" cy="889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94214" name="Group 6"/>
          <p:cNvGrpSpPr>
            <a:grpSpLocks/>
          </p:cNvGrpSpPr>
          <p:nvPr/>
        </p:nvGrpSpPr>
        <p:grpSpPr bwMode="auto">
          <a:xfrm>
            <a:off x="7175501" y="4127500"/>
            <a:ext cx="2798347" cy="889000"/>
            <a:chOff x="3560" y="2600"/>
            <a:chExt cx="1685" cy="560"/>
          </a:xfrm>
        </p:grpSpPr>
        <p:sp>
          <p:nvSpPr>
            <p:cNvPr id="94225" name="Rectangle 7"/>
            <p:cNvSpPr>
              <a:spLocks noChangeArrowheads="1"/>
            </p:cNvSpPr>
            <p:nvPr/>
          </p:nvSpPr>
          <p:spPr bwMode="auto">
            <a:xfrm>
              <a:off x="3590" y="2630"/>
              <a:ext cx="1655" cy="5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lang="fr-FR" sz="2400">
                  <a:latin typeface="Bookman Old Style" pitchFamily="18" charset="0"/>
                  <a:cs typeface="Arial" charset="0"/>
                </a:rPr>
                <a:t>PERFORMANCE </a:t>
              </a:r>
            </a:p>
            <a:p>
              <a:pPr defTabSz="762000" eaLnBrk="0" hangingPunct="0"/>
              <a:r>
                <a:rPr lang="fr-FR" sz="2400">
                  <a:latin typeface="Bookman Old Style" pitchFamily="18" charset="0"/>
                  <a:cs typeface="Arial" charset="0"/>
                </a:rPr>
                <a:t>PERCUE</a:t>
              </a:r>
            </a:p>
          </p:txBody>
        </p:sp>
        <p:sp>
          <p:nvSpPr>
            <p:cNvPr id="94226" name="Rectangle 8"/>
            <p:cNvSpPr>
              <a:spLocks noChangeArrowheads="1"/>
            </p:cNvSpPr>
            <p:nvPr/>
          </p:nvSpPr>
          <p:spPr bwMode="auto">
            <a:xfrm>
              <a:off x="3560" y="2600"/>
              <a:ext cx="1520" cy="5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94215" name="Group 9"/>
          <p:cNvGrpSpPr>
            <a:grpSpLocks/>
          </p:cNvGrpSpPr>
          <p:nvPr/>
        </p:nvGrpSpPr>
        <p:grpSpPr bwMode="auto">
          <a:xfrm>
            <a:off x="2603501" y="4203700"/>
            <a:ext cx="1885951" cy="660400"/>
            <a:chOff x="680" y="2648"/>
            <a:chExt cx="1188" cy="416"/>
          </a:xfrm>
        </p:grpSpPr>
        <p:sp>
          <p:nvSpPr>
            <p:cNvPr id="94223" name="Rectangle 10"/>
            <p:cNvSpPr>
              <a:spLocks noChangeArrowheads="1"/>
            </p:cNvSpPr>
            <p:nvPr/>
          </p:nvSpPr>
          <p:spPr bwMode="auto">
            <a:xfrm>
              <a:off x="710" y="2726"/>
              <a:ext cx="1158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defTabSz="762000" eaLnBrk="0" hangingPunct="0"/>
              <a:r>
                <a:rPr lang="fr-FR" sz="2400">
                  <a:latin typeface="Bookman Old Style" pitchFamily="18" charset="0"/>
                  <a:cs typeface="Arial" charset="0"/>
                </a:rPr>
                <a:t>ATTENTES</a:t>
              </a:r>
            </a:p>
          </p:txBody>
        </p:sp>
        <p:sp>
          <p:nvSpPr>
            <p:cNvPr id="94224" name="Rectangle 11"/>
            <p:cNvSpPr>
              <a:spLocks noChangeArrowheads="1"/>
            </p:cNvSpPr>
            <p:nvPr/>
          </p:nvSpPr>
          <p:spPr bwMode="auto">
            <a:xfrm>
              <a:off x="680" y="2648"/>
              <a:ext cx="1136" cy="41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94216" name="Rectangle 12"/>
          <p:cNvSpPr>
            <a:spLocks noChangeArrowheads="1"/>
          </p:cNvSpPr>
          <p:nvPr/>
        </p:nvSpPr>
        <p:spPr bwMode="auto">
          <a:xfrm>
            <a:off x="2346325" y="2803525"/>
            <a:ext cx="3008838" cy="11977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lang="fr-FR" sz="2400">
                <a:latin typeface="Bookman Old Style" pitchFamily="18" charset="0"/>
                <a:cs typeface="Arial" charset="0"/>
              </a:rPr>
              <a:t>Prestation prévue</a:t>
            </a:r>
          </a:p>
          <a:p>
            <a:pPr defTabSz="762000" eaLnBrk="0" hangingPunct="0"/>
            <a:r>
              <a:rPr lang="fr-FR" sz="2400">
                <a:latin typeface="Bookman Old Style" pitchFamily="18" charset="0"/>
                <a:cs typeface="Arial" charset="0"/>
              </a:rPr>
              <a:t>Prestation idéale</a:t>
            </a:r>
          </a:p>
          <a:p>
            <a:pPr defTabSz="762000" eaLnBrk="0" hangingPunct="0"/>
            <a:r>
              <a:rPr lang="fr-FR" sz="2400">
                <a:latin typeface="Bookman Old Style" pitchFamily="18" charset="0"/>
                <a:cs typeface="Arial" charset="0"/>
              </a:rPr>
              <a:t>Prestation correcte</a:t>
            </a:r>
          </a:p>
        </p:txBody>
      </p:sp>
      <p:sp>
        <p:nvSpPr>
          <p:cNvPr id="94217" name="Line 13"/>
          <p:cNvSpPr>
            <a:spLocks noChangeShapeType="1"/>
          </p:cNvSpPr>
          <p:nvPr/>
        </p:nvSpPr>
        <p:spPr bwMode="auto">
          <a:xfrm>
            <a:off x="3429000" y="4876800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4218" name="Line 14"/>
          <p:cNvSpPr>
            <a:spLocks noChangeShapeType="1"/>
          </p:cNvSpPr>
          <p:nvPr/>
        </p:nvSpPr>
        <p:spPr bwMode="auto">
          <a:xfrm>
            <a:off x="3429000" y="5638800"/>
            <a:ext cx="762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94219" name="Line 15"/>
          <p:cNvSpPr>
            <a:spLocks noChangeShapeType="1"/>
          </p:cNvSpPr>
          <p:nvPr/>
        </p:nvSpPr>
        <p:spPr bwMode="auto">
          <a:xfrm>
            <a:off x="8458200" y="5029200"/>
            <a:ext cx="0" cy="685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4220" name="Line 16"/>
          <p:cNvSpPr>
            <a:spLocks noChangeShapeType="1"/>
          </p:cNvSpPr>
          <p:nvPr/>
        </p:nvSpPr>
        <p:spPr bwMode="auto">
          <a:xfrm flipH="1">
            <a:off x="7696200" y="5715000"/>
            <a:ext cx="762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94221" name="Oval 17"/>
          <p:cNvSpPr>
            <a:spLocks noChangeArrowheads="1"/>
          </p:cNvSpPr>
          <p:nvPr/>
        </p:nvSpPr>
        <p:spPr bwMode="auto">
          <a:xfrm>
            <a:off x="1835150" y="2749550"/>
            <a:ext cx="3492500" cy="13589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71641"/>
            <a:ext cx="10058400" cy="1609344"/>
          </a:xfrm>
        </p:spPr>
        <p:txBody>
          <a:bodyPr/>
          <a:lstStyle/>
          <a:p>
            <a:pPr eaLnBrk="1" hangingPunct="1"/>
            <a:r>
              <a:rPr lang="fr-FR" sz="4000"/>
              <a:t>Marketing des services</a:t>
            </a:r>
          </a:p>
        </p:txBody>
      </p:sp>
    </p:spTree>
    <p:extLst>
      <p:ext uri="{BB962C8B-B14F-4D97-AF65-F5344CB8AC3E}">
        <p14:creationId xmlns:p14="http://schemas.microsoft.com/office/powerpoint/2010/main" val="1691968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1"/>
            <a:ext cx="8229600" cy="4543425"/>
          </a:xfrm>
        </p:spPr>
        <p:txBody>
          <a:bodyPr vert="horz" lIns="90488" tIns="44450" rIns="90488" bIns="44450" rtlCol="0"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fr-FR" sz="2800" b="1"/>
              <a:t>Marketing des services : La satisfaction dans les services :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>
                <a:cs typeface="Arial" charset="0"/>
              </a:rPr>
              <a:t>Il existe une zone de tolérance entre une prestation jugée correcte et une prestation jugée insuffisante. 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>
                <a:cs typeface="Arial" charset="0"/>
              </a:rPr>
              <a:t>La taille de cette zone de tolérance varie selon :</a:t>
            </a:r>
          </a:p>
          <a:p>
            <a:pPr lvl="2" eaLnBrk="1" hangingPunct="1">
              <a:lnSpc>
                <a:spcPct val="80000"/>
              </a:lnSpc>
            </a:pPr>
            <a:r>
              <a:rPr lang="fr-FR" sz="2000">
                <a:cs typeface="Arial" charset="0"/>
              </a:rPr>
              <a:t>les individus</a:t>
            </a:r>
            <a:endParaRPr lang="fr-FR" sz="2800">
              <a:cs typeface="Arial" charset="0"/>
            </a:endParaRPr>
          </a:p>
          <a:p>
            <a:pPr lvl="2" eaLnBrk="1" hangingPunct="1">
              <a:lnSpc>
                <a:spcPct val="80000"/>
              </a:lnSpc>
            </a:pPr>
            <a:r>
              <a:rPr lang="fr-FR" sz="2000">
                <a:cs typeface="Arial" charset="0"/>
              </a:rPr>
              <a:t>le risque perçu</a:t>
            </a:r>
          </a:p>
          <a:p>
            <a:pPr lvl="2" eaLnBrk="1" hangingPunct="1">
              <a:lnSpc>
                <a:spcPct val="80000"/>
              </a:lnSpc>
            </a:pPr>
            <a:r>
              <a:rPr lang="fr-FR" sz="2000">
                <a:cs typeface="Arial" charset="0"/>
              </a:rPr>
              <a:t>la connaissance de produits de substitution</a:t>
            </a:r>
          </a:p>
          <a:p>
            <a:pPr lvl="2" eaLnBrk="1" hangingPunct="1">
              <a:lnSpc>
                <a:spcPct val="80000"/>
              </a:lnSpc>
            </a:pPr>
            <a:r>
              <a:rPr lang="fr-FR" sz="2000">
                <a:cs typeface="Arial" charset="0"/>
              </a:rPr>
              <a:t>la situation (urgence)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>
                <a:cs typeface="Arial" charset="0"/>
              </a:rPr>
              <a:t>Zone de tolérance assez large dans la santé :</a:t>
            </a:r>
          </a:p>
          <a:p>
            <a:pPr lvl="2" eaLnBrk="1" hangingPunct="1">
              <a:lnSpc>
                <a:spcPct val="80000"/>
              </a:lnSpc>
            </a:pPr>
            <a:r>
              <a:rPr lang="fr-FR" sz="2000">
                <a:cs typeface="Arial" charset="0"/>
              </a:rPr>
              <a:t>Risque perçu élevé</a:t>
            </a:r>
          </a:p>
          <a:p>
            <a:pPr lvl="2" eaLnBrk="1" hangingPunct="1">
              <a:lnSpc>
                <a:spcPct val="80000"/>
              </a:lnSpc>
            </a:pPr>
            <a:r>
              <a:rPr lang="fr-FR" sz="2000">
                <a:cs typeface="Arial" charset="0"/>
              </a:rPr>
              <a:t>Peu de connaissance</a:t>
            </a:r>
          </a:p>
          <a:p>
            <a:pPr lvl="2" eaLnBrk="1" hangingPunct="1">
              <a:lnSpc>
                <a:spcPct val="80000"/>
              </a:lnSpc>
            </a:pPr>
            <a:r>
              <a:rPr lang="fr-FR" sz="2000">
                <a:cs typeface="Arial" charset="0"/>
              </a:rPr>
              <a:t>Situation d’urgence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71857"/>
            <a:ext cx="10058400" cy="1609344"/>
          </a:xfrm>
        </p:spPr>
        <p:txBody>
          <a:bodyPr/>
          <a:lstStyle/>
          <a:p>
            <a:pPr eaLnBrk="1" hangingPunct="1"/>
            <a:r>
              <a:rPr lang="fr-FR" sz="4000"/>
              <a:t>Marketing des services</a:t>
            </a:r>
          </a:p>
        </p:txBody>
      </p:sp>
    </p:spTree>
    <p:extLst>
      <p:ext uri="{BB962C8B-B14F-4D97-AF65-F5344CB8AC3E}">
        <p14:creationId xmlns:p14="http://schemas.microsoft.com/office/powerpoint/2010/main" val="417365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1916114"/>
            <a:ext cx="8382000" cy="4681537"/>
          </a:xfrm>
        </p:spPr>
        <p:txBody>
          <a:bodyPr vert="horz" lIns="90488" tIns="44450" rIns="90488" bIns="44450" rtlCol="0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fr-FR" sz="2400" b="1" dirty="0"/>
              <a:t>Marketing des services : </a:t>
            </a:r>
            <a:r>
              <a:rPr lang="fr-FR" sz="2400" b="1" dirty="0">
                <a:cs typeface="Arial" charset="0"/>
              </a:rPr>
              <a:t>Les d</a:t>
            </a:r>
            <a:r>
              <a:rPr lang="fr-FR" sz="2400" b="1" dirty="0">
                <a:latin typeface="Albertus Extra Bold" pitchFamily="34" charset="0"/>
                <a:cs typeface="Arial" charset="0"/>
              </a:rPr>
              <a:t>é</a:t>
            </a:r>
            <a:r>
              <a:rPr lang="fr-FR" sz="2400" b="1" dirty="0">
                <a:cs typeface="Arial" charset="0"/>
              </a:rPr>
              <a:t>terminants de la satisfaction dans les services</a:t>
            </a:r>
            <a:endParaRPr lang="fr-FR" sz="2400" b="1" dirty="0"/>
          </a:p>
          <a:p>
            <a:pPr lvl="1" eaLnBrk="1" hangingPunct="1">
              <a:lnSpc>
                <a:spcPct val="90000"/>
              </a:lnSpc>
            </a:pPr>
            <a:r>
              <a:rPr lang="fr-FR" sz="2400" b="1" dirty="0">
                <a:cs typeface="Arial" charset="0"/>
              </a:rPr>
              <a:t>Eléments tangibles : </a:t>
            </a:r>
            <a:r>
              <a:rPr lang="fr-FR" sz="2400" dirty="0">
                <a:cs typeface="Arial" charset="0"/>
              </a:rPr>
              <a:t>installations physiques, équipement, apparence du personnel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 b="1" dirty="0">
                <a:cs typeface="Arial" charset="0"/>
              </a:rPr>
              <a:t>Fiabilité du service </a:t>
            </a:r>
            <a:endParaRPr lang="fr-FR" sz="2400" dirty="0"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fr-FR" sz="2400" b="1" dirty="0">
                <a:cs typeface="Arial" charset="0"/>
              </a:rPr>
              <a:t>Serviabilité </a:t>
            </a:r>
            <a:r>
              <a:rPr lang="fr-FR" sz="2400" dirty="0">
                <a:cs typeface="Arial" charset="0"/>
              </a:rPr>
              <a:t>: bonne volonté du personnel pour répondre aux attentes des clients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 b="1" dirty="0">
                <a:cs typeface="Arial" charset="0"/>
              </a:rPr>
              <a:t>Compétence et confiance </a:t>
            </a:r>
            <a:r>
              <a:rPr lang="fr-FR" sz="2400" dirty="0">
                <a:cs typeface="Arial" charset="0"/>
              </a:rPr>
              <a:t>inspirée par le personnel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 b="1" dirty="0">
                <a:cs typeface="Arial" charset="0"/>
              </a:rPr>
              <a:t>Prise en considération </a:t>
            </a:r>
            <a:r>
              <a:rPr lang="fr-FR" sz="2400" dirty="0">
                <a:cs typeface="Arial" charset="0"/>
              </a:rPr>
              <a:t>des clients et attention individualisée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1000" dirty="0">
                <a:cs typeface="Arial" charset="0"/>
              </a:rPr>
              <a:t>Source : échelle SERVQUAL, </a:t>
            </a:r>
            <a:r>
              <a:rPr lang="fr-FR" sz="1000" dirty="0" err="1">
                <a:cs typeface="Arial" charset="0"/>
              </a:rPr>
              <a:t>Parasuraman</a:t>
            </a:r>
            <a:r>
              <a:rPr lang="fr-FR" sz="1000" dirty="0">
                <a:cs typeface="Arial" charset="0"/>
              </a:rPr>
              <a:t>, </a:t>
            </a:r>
            <a:r>
              <a:rPr lang="fr-FR" sz="1000" dirty="0" err="1">
                <a:cs typeface="Arial" charset="0"/>
              </a:rPr>
              <a:t>Zeithalm</a:t>
            </a:r>
            <a:r>
              <a:rPr lang="fr-FR" sz="1000" dirty="0">
                <a:cs typeface="Arial" charset="0"/>
              </a:rPr>
              <a:t>, Berry. 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pPr eaLnBrk="1" hangingPunct="1"/>
            <a:r>
              <a:rPr lang="fr-FR" sz="4000"/>
              <a:t>Marketing des services</a:t>
            </a:r>
          </a:p>
        </p:txBody>
      </p:sp>
    </p:spTree>
    <p:extLst>
      <p:ext uri="{BB962C8B-B14F-4D97-AF65-F5344CB8AC3E}">
        <p14:creationId xmlns:p14="http://schemas.microsoft.com/office/powerpoint/2010/main" val="1737345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86579" y="251168"/>
            <a:ext cx="10058400" cy="1609344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Le marketing social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7467600" cy="4873625"/>
          </a:xfrm>
        </p:spPr>
        <p:txBody>
          <a:bodyPr/>
          <a:lstStyle/>
          <a:p>
            <a:r>
              <a:rPr lang="fr-FR" sz="2800"/>
              <a:t>We’re selling behavior…</a:t>
            </a:r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fr-FR" sz="2400">
                <a:hlinkClick r:id="rId3" action="ppaction://hlinksldjump"/>
              </a:rPr>
              <a:t>Accepter un nouveau comportement</a:t>
            </a:r>
            <a:endParaRPr lang="fr-FR" sz="2400"/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fr-FR" sz="2400">
                <a:hlinkClick r:id="rId4" action="ppaction://hlinksldjump"/>
              </a:rPr>
              <a:t>Rejeter un comportement indésirable</a:t>
            </a:r>
            <a:endParaRPr lang="fr-FR" sz="2400"/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fr-FR" sz="2400">
                <a:hlinkClick r:id="rId5" action="ppaction://hlinksldjump"/>
              </a:rPr>
              <a:t>Modifier un comportement existant</a:t>
            </a:r>
            <a:endParaRPr lang="fr-FR" sz="2400"/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fr-FR" sz="2400">
                <a:hlinkClick r:id="rId6" action="ppaction://hlinksldjump"/>
              </a:rPr>
              <a:t>Abandonner un vieux comportement indésirable</a:t>
            </a:r>
            <a:endParaRPr lang="fr-FR" sz="2400"/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fr-FR" sz="2400">
                <a:hlinkClick r:id="rId7" action="ppaction://hlinksldjump"/>
              </a:rPr>
              <a:t>Encourager un comportement temporaire</a:t>
            </a:r>
            <a:endParaRPr lang="fr-FR" sz="2400"/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fr-FR" sz="2400">
                <a:hlinkClick r:id="rId8" action="ppaction://hlinksldjump"/>
              </a:rPr>
              <a:t>Encourager des habitudes comportementales</a:t>
            </a:r>
            <a:endParaRPr lang="fr-FR" sz="2400"/>
          </a:p>
          <a:p>
            <a:pPr>
              <a:lnSpc>
                <a:spcPct val="90000"/>
              </a:lnSpc>
            </a:pPr>
            <a:r>
              <a:rPr lang="fr-FR" sz="2700"/>
              <a:t>Sans retour visible et/ou immédiat….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fr-FR" sz="2700"/>
              <a:t>			</a:t>
            </a:r>
            <a:r>
              <a:rPr lang="fr-FR" sz="2700">
                <a:hlinkClick r:id="rId9"/>
              </a:rPr>
              <a:t>VOTE !</a:t>
            </a:r>
            <a:endParaRPr lang="fr-FR" sz="2700"/>
          </a:p>
          <a:p>
            <a:pPr lvl="1">
              <a:lnSpc>
                <a:spcPct val="90000"/>
              </a:lnSpc>
              <a:buFont typeface="Wingdings 2" pitchFamily="18" charset="2"/>
              <a:buNone/>
            </a:pP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7373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5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0514" y="600075"/>
            <a:ext cx="399097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77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0" y="419100"/>
            <a:ext cx="40005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33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 descr="Les antibiotiques, c'est pas automatique !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5413" y="981076"/>
            <a:ext cx="3878262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036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875" y="1196976"/>
            <a:ext cx="4044950" cy="404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38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8564" y="95250"/>
            <a:ext cx="4714875" cy="66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58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ef la réuss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698500"/>
            <a:ext cx="9144000" cy="54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25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5775" y="981076"/>
            <a:ext cx="3422650" cy="488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24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Marketing B to 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Marketing des entreprises qui vendent à des professionnels par opposition aux individus</a:t>
            </a:r>
          </a:p>
          <a:p>
            <a:r>
              <a:rPr lang="fr-FR" sz="2800" dirty="0"/>
              <a:t>Difficile d’en mesurer la dimension économique</a:t>
            </a:r>
          </a:p>
          <a:p>
            <a:r>
              <a:rPr lang="fr-FR" sz="2800" dirty="0"/>
              <a:t>En général les produits vendus sont différents :</a:t>
            </a:r>
          </a:p>
          <a:p>
            <a:pPr lvl="1"/>
            <a:r>
              <a:rPr lang="fr-FR" sz="2400" dirty="0"/>
              <a:t>Nécessite une transformation ultérieure complexe</a:t>
            </a:r>
          </a:p>
          <a:p>
            <a:pPr lvl="1"/>
            <a:r>
              <a:rPr lang="fr-FR" sz="2400" dirty="0"/>
              <a:t>Un investissement financier élevé</a:t>
            </a:r>
          </a:p>
          <a:p>
            <a:pPr lvl="1"/>
            <a:r>
              <a:rPr lang="fr-FR" sz="2400" dirty="0"/>
              <a:t>Maintenance continue et complexe</a:t>
            </a:r>
          </a:p>
        </p:txBody>
      </p:sp>
    </p:spTree>
    <p:extLst>
      <p:ext uri="{BB962C8B-B14F-4D97-AF65-F5344CB8AC3E}">
        <p14:creationId xmlns:p14="http://schemas.microsoft.com/office/powerpoint/2010/main" val="3922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Marketing B to 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Caractéristiques majeures :</a:t>
            </a:r>
          </a:p>
          <a:p>
            <a:pPr lvl="1"/>
            <a:r>
              <a:rPr lang="fr-FR" dirty="0" smtClean="0"/>
              <a:t>Clients moins nombreux, hétérogènes et influents ex : Dassault, GE, …</a:t>
            </a:r>
          </a:p>
          <a:p>
            <a:pPr lvl="1"/>
            <a:r>
              <a:rPr lang="fr-FR" dirty="0" smtClean="0"/>
              <a:t>La notion de filière</a:t>
            </a:r>
          </a:p>
          <a:p>
            <a:pPr lvl="1"/>
            <a:r>
              <a:rPr lang="fr-FR" dirty="0" smtClean="0"/>
              <a:t>Influence de l’aval sur l’amont (EDI)</a:t>
            </a:r>
          </a:p>
          <a:p>
            <a:pPr lvl="1"/>
            <a:r>
              <a:rPr lang="fr-FR" dirty="0" smtClean="0"/>
              <a:t>Influence de l’amont sur l’aval : </a:t>
            </a:r>
          </a:p>
          <a:p>
            <a:pPr lvl="2"/>
            <a:r>
              <a:rPr lang="fr-FR" dirty="0" smtClean="0"/>
              <a:t>expertise sur le client du client, </a:t>
            </a:r>
          </a:p>
          <a:p>
            <a:pPr lvl="2"/>
            <a:r>
              <a:rPr lang="fr-FR" dirty="0" smtClean="0"/>
              <a:t>relations directes avec le client du client ex : Intel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Marketing </a:t>
            </a:r>
            <a:r>
              <a:rPr lang="fr-FR" dirty="0" err="1" smtClean="0"/>
              <a:t>Bto</a:t>
            </a:r>
            <a:r>
              <a:rPr lang="fr-FR" dirty="0" smtClean="0"/>
              <a:t> 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autre segmentation des marchés :</a:t>
            </a:r>
          </a:p>
          <a:p>
            <a:pPr lvl="1"/>
            <a:r>
              <a:rPr lang="fr-FR" dirty="0" smtClean="0"/>
              <a:t>Exemple le ciblage dans l’industrie pharma</a:t>
            </a:r>
          </a:p>
          <a:p>
            <a:pPr lvl="1"/>
            <a:r>
              <a:rPr lang="fr-FR" dirty="0" smtClean="0"/>
              <a:t>Approches grands comptes one to one</a:t>
            </a:r>
          </a:p>
          <a:p>
            <a:pPr lvl="1"/>
            <a:r>
              <a:rPr lang="fr-FR" dirty="0" smtClean="0"/>
              <a:t>Marchés potentiels et marchés effectifs</a:t>
            </a:r>
          </a:p>
          <a:p>
            <a:r>
              <a:rPr lang="fr-FR" dirty="0" smtClean="0"/>
              <a:t>Principaux critères :</a:t>
            </a:r>
          </a:p>
          <a:p>
            <a:pPr lvl="1"/>
            <a:r>
              <a:rPr lang="fr-FR" dirty="0" smtClean="0"/>
              <a:t>Intérêts économiques (rentabilité, CA potentiel, clients,…)</a:t>
            </a:r>
          </a:p>
          <a:p>
            <a:pPr lvl="1"/>
            <a:r>
              <a:rPr lang="fr-FR" dirty="0" smtClean="0"/>
              <a:t>Accessibilité (localisation, familiarité, sensibilité à la marque,…)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Marketing B to 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4 P :</a:t>
            </a:r>
          </a:p>
          <a:p>
            <a:pPr lvl="1"/>
            <a:r>
              <a:rPr lang="fr-FR" dirty="0" smtClean="0"/>
              <a:t>Produit : </a:t>
            </a:r>
          </a:p>
          <a:p>
            <a:pPr lvl="2"/>
            <a:r>
              <a:rPr lang="fr-FR" sz="2000" dirty="0"/>
              <a:t>Des produits s’accompagnant toujours de services : concept de « solutions », </a:t>
            </a:r>
          </a:p>
          <a:p>
            <a:pPr lvl="2"/>
            <a:r>
              <a:rPr lang="fr-FR" sz="2000" dirty="0"/>
              <a:t>et d’une aide à la formulation des besoins, </a:t>
            </a:r>
          </a:p>
          <a:p>
            <a:pPr lvl="2"/>
            <a:r>
              <a:rPr lang="fr-FR" sz="2000" dirty="0"/>
              <a:t>la valeur du « produit » concerne surtout le client du client</a:t>
            </a:r>
          </a:p>
          <a:p>
            <a:pPr lvl="1"/>
            <a:r>
              <a:rPr lang="fr-FR" dirty="0" smtClean="0"/>
              <a:t>Prix :</a:t>
            </a:r>
          </a:p>
          <a:p>
            <a:pPr lvl="2"/>
            <a:r>
              <a:rPr lang="fr-FR" sz="2000" dirty="0"/>
              <a:t>Difficulté à définir une politique tarifaire</a:t>
            </a:r>
          </a:p>
          <a:p>
            <a:pPr lvl="2"/>
            <a:r>
              <a:rPr lang="fr-FR" sz="2000" dirty="0"/>
              <a:t>Appels d’offre, prix négociés, contrats à prix unique</a:t>
            </a:r>
          </a:p>
          <a:p>
            <a:pPr lvl="2"/>
            <a:r>
              <a:rPr lang="fr-FR" sz="2000" dirty="0"/>
              <a:t>Importance des conditions de paiement</a:t>
            </a:r>
          </a:p>
        </p:txBody>
      </p:sp>
    </p:spTree>
    <p:extLst>
      <p:ext uri="{BB962C8B-B14F-4D97-AF65-F5344CB8AC3E}">
        <p14:creationId xmlns:p14="http://schemas.microsoft.com/office/powerpoint/2010/main" val="20946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Marketing B to 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0"/>
            <a:ext cx="8219256" cy="4925144"/>
          </a:xfrm>
        </p:spPr>
        <p:txBody>
          <a:bodyPr/>
          <a:lstStyle/>
          <a:p>
            <a:r>
              <a:rPr lang="fr-FR" dirty="0" smtClean="0"/>
              <a:t>Les 4 P :</a:t>
            </a:r>
          </a:p>
          <a:p>
            <a:pPr lvl="1"/>
            <a:r>
              <a:rPr lang="fr-FR" dirty="0" smtClean="0"/>
              <a:t>Distribution : </a:t>
            </a:r>
          </a:p>
          <a:p>
            <a:pPr lvl="2"/>
            <a:r>
              <a:rPr lang="fr-FR" dirty="0" smtClean="0"/>
              <a:t>Canaux courts (direct) ou longs (centrales d’achat,…)</a:t>
            </a:r>
          </a:p>
          <a:p>
            <a:pPr lvl="2"/>
            <a:r>
              <a:rPr lang="fr-FR" dirty="0" smtClean="0"/>
              <a:t>Canaux multiples et hybrides (courts pour grands comptes, long pour entreprises hors secteur,…)</a:t>
            </a:r>
          </a:p>
          <a:p>
            <a:pPr lvl="1"/>
            <a:r>
              <a:rPr lang="fr-FR" dirty="0" smtClean="0"/>
              <a:t>Communication :</a:t>
            </a:r>
          </a:p>
          <a:p>
            <a:pPr lvl="2"/>
            <a:r>
              <a:rPr lang="fr-FR" sz="2000" dirty="0"/>
              <a:t>Moins spectaculaire mais plus interpersonnelle</a:t>
            </a:r>
          </a:p>
          <a:p>
            <a:pPr lvl="2"/>
            <a:r>
              <a:rPr lang="fr-FR" sz="2000" dirty="0"/>
              <a:t>Informer plus que séduire</a:t>
            </a:r>
          </a:p>
          <a:p>
            <a:pPr lvl="2"/>
            <a:r>
              <a:rPr lang="fr-FR" sz="2000" dirty="0"/>
              <a:t>Salons, presse spécialisée, éditions d’entreprises, « écoles d’entreprises », les évènements</a:t>
            </a:r>
          </a:p>
          <a:p>
            <a:pPr lvl="2"/>
            <a:r>
              <a:rPr lang="fr-FR" sz="2000" dirty="0"/>
              <a:t>Contraintes règlementaires à prendre en compte</a:t>
            </a:r>
          </a:p>
        </p:txBody>
      </p:sp>
    </p:spTree>
    <p:extLst>
      <p:ext uri="{BB962C8B-B14F-4D97-AF65-F5344CB8AC3E}">
        <p14:creationId xmlns:p14="http://schemas.microsoft.com/office/powerpoint/2010/main" val="100492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4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sz="6000" dirty="0" smtClean="0"/>
              <a:t>5. Le marketing dans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3739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marketing dans l ’entreprise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671834"/>
              </p:ext>
            </p:extLst>
          </p:nvPr>
        </p:nvGraphicFramePr>
        <p:xfrm>
          <a:off x="2159001" y="2733676"/>
          <a:ext cx="7885113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Document" r:id="rId5" imgW="7894800" imgH="2351880" progId="Word.Document.8">
                  <p:embed/>
                </p:oleObj>
              </mc:Choice>
              <mc:Fallback>
                <p:oleObj name="Document" r:id="rId5" imgW="7894800" imgH="23518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1" y="2733676"/>
                        <a:ext cx="7885113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157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La démarche marketing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477221"/>
              </p:ext>
            </p:extLst>
          </p:nvPr>
        </p:nvGraphicFramePr>
        <p:xfrm>
          <a:off x="2387600" y="2628900"/>
          <a:ext cx="73025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Document" r:id="rId5" imgW="7444800" imgH="2921040" progId="Word.Document.8">
                  <p:embed/>
                </p:oleObj>
              </mc:Choice>
              <mc:Fallback>
                <p:oleObj name="Document" r:id="rId5" imgW="7444800" imgH="29210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600" y="2628900"/>
                        <a:ext cx="730250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73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fr-FR" smtClean="0"/>
              <a:t>La fonction marketing dans l ’entreprise</a:t>
            </a:r>
          </a:p>
        </p:txBody>
      </p:sp>
      <p:graphicFrame>
        <p:nvGraphicFramePr>
          <p:cNvPr id="4098" name="Object 3"/>
          <p:cNvGraphicFramePr>
            <a:graphicFrameLocks noGrp="1" noChangeAspect="1"/>
          </p:cNvGraphicFramePr>
          <p:nvPr>
            <p:ph type="dgm" idx="1"/>
            <p:extLst>
              <p:ext uri="{D42A27DB-BD31-4B8C-83A1-F6EECF244321}">
                <p14:modId xmlns:p14="http://schemas.microsoft.com/office/powerpoint/2010/main" val="1196138733"/>
              </p:ext>
            </p:extLst>
          </p:nvPr>
        </p:nvGraphicFramePr>
        <p:xfrm>
          <a:off x="1985964" y="2330451"/>
          <a:ext cx="8218487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MS Org Chart" r:id="rId4" imgW="7740360" imgH="3085920" progId="">
                  <p:embed followColorScheme="full"/>
                </p:oleObj>
              </mc:Choice>
              <mc:Fallback>
                <p:oleObj name="MS Org Chart" r:id="rId4" imgW="7740360" imgH="3085920" progId="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4" y="2330451"/>
                        <a:ext cx="8218487" cy="3063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50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ef le managem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681039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25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 ’organisation en catégories</a:t>
            </a:r>
          </a:p>
        </p:txBody>
      </p:sp>
      <p:sp>
        <p:nvSpPr>
          <p:cNvPr id="107523" name="Text Box 3"/>
          <p:cNvSpPr txBox="1">
            <a:spLocks noChangeArrowheads="1"/>
          </p:cNvSpPr>
          <p:nvPr/>
        </p:nvSpPr>
        <p:spPr bwMode="auto">
          <a:xfrm>
            <a:off x="4764089" y="2574926"/>
            <a:ext cx="3316287" cy="7080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fr-FR" sz="2000">
                <a:solidFill>
                  <a:srgbClr val="242852"/>
                </a:solidFill>
              </a:rPr>
              <a:t>Direction de la catégorie (produits ou marque)</a:t>
            </a:r>
          </a:p>
        </p:txBody>
      </p:sp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4741864" y="3963988"/>
            <a:ext cx="3362325" cy="989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buFontTx/>
              <a:buChar char="-"/>
            </a:pPr>
            <a:r>
              <a:rPr lang="fr-FR" sz="2000">
                <a:solidFill>
                  <a:srgbClr val="242852"/>
                </a:solidFill>
              </a:rPr>
              <a:t>Responsable R&amp; D</a:t>
            </a:r>
          </a:p>
          <a:p>
            <a:pPr eaLnBrk="0" hangingPunct="0">
              <a:buFontTx/>
              <a:buChar char="-"/>
            </a:pPr>
            <a:r>
              <a:rPr lang="fr-FR" sz="2000">
                <a:solidFill>
                  <a:srgbClr val="242852"/>
                </a:solidFill>
              </a:rPr>
              <a:t>Responsable Marketing</a:t>
            </a:r>
          </a:p>
          <a:p>
            <a:pPr eaLnBrk="0" hangingPunct="0">
              <a:buFontTx/>
              <a:buChar char="-"/>
            </a:pPr>
            <a:r>
              <a:rPr lang="fr-FR" sz="2000">
                <a:solidFill>
                  <a:srgbClr val="242852"/>
                </a:solidFill>
              </a:rPr>
              <a:t>Responsable des ventes</a:t>
            </a: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1878014" y="2540001"/>
            <a:ext cx="2211387" cy="7858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fr-FR" sz="2000">
                <a:solidFill>
                  <a:srgbClr val="242852"/>
                </a:solidFill>
              </a:rPr>
              <a:t>Direction de la production</a:t>
            </a:r>
            <a:r>
              <a:rPr lang="fr-FR" sz="1000">
                <a:solidFill>
                  <a:srgbClr val="242852"/>
                </a:solidFill>
              </a:rPr>
              <a:t> 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8839200" y="4140201"/>
            <a:ext cx="1371600" cy="6270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fr-FR" sz="2000">
                <a:solidFill>
                  <a:srgbClr val="242852"/>
                </a:solidFill>
              </a:rPr>
              <a:t>Force  de vente</a:t>
            </a:r>
          </a:p>
        </p:txBody>
      </p:sp>
      <p:cxnSp>
        <p:nvCxnSpPr>
          <p:cNvPr id="107527" name="AutoShape 7"/>
          <p:cNvCxnSpPr>
            <a:cxnSpLocks noChangeShapeType="1"/>
            <a:stCxn id="107525" idx="3"/>
            <a:endCxn id="107523" idx="1"/>
          </p:cNvCxnSpPr>
          <p:nvPr/>
        </p:nvCxnSpPr>
        <p:spPr bwMode="auto">
          <a:xfrm flipV="1">
            <a:off x="4089400" y="2928938"/>
            <a:ext cx="674688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7528" name="AutoShape 8"/>
          <p:cNvCxnSpPr>
            <a:cxnSpLocks noChangeShapeType="1"/>
            <a:stCxn id="107523" idx="2"/>
            <a:endCxn id="107524" idx="0"/>
          </p:cNvCxnSpPr>
          <p:nvPr/>
        </p:nvCxnSpPr>
        <p:spPr bwMode="auto">
          <a:xfrm>
            <a:off x="6423025" y="3282950"/>
            <a:ext cx="0" cy="6810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7529" name="AutoShape 9"/>
          <p:cNvCxnSpPr>
            <a:cxnSpLocks noChangeShapeType="1"/>
            <a:stCxn id="107524" idx="3"/>
            <a:endCxn id="107526" idx="1"/>
          </p:cNvCxnSpPr>
          <p:nvPr/>
        </p:nvCxnSpPr>
        <p:spPr bwMode="auto">
          <a:xfrm flipV="1">
            <a:off x="8104188" y="4454526"/>
            <a:ext cx="735012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21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Oval 2"/>
          <p:cNvSpPr>
            <a:spLocks noChangeArrowheads="1"/>
          </p:cNvSpPr>
          <p:nvPr/>
        </p:nvSpPr>
        <p:spPr bwMode="auto">
          <a:xfrm>
            <a:off x="8027989" y="1684338"/>
            <a:ext cx="2389187" cy="113506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La place de la fonction marketing</a:t>
            </a:r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tx2"/>
                </a:solidFill>
              </a:rPr>
              <a:t>1.Une fonction parmi d ’autres</a:t>
            </a:r>
          </a:p>
          <a:p>
            <a:pPr eaLnBrk="1" hangingPunct="1"/>
            <a:endParaRPr lang="fr-FR" dirty="0" smtClean="0"/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8337551" y="1831976"/>
            <a:ext cx="72231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fr-FR" sz="2000"/>
              <a:t>Mkg</a:t>
            </a:r>
            <a:endParaRPr lang="fr-FR"/>
          </a:p>
        </p:txBody>
      </p:sp>
      <p:sp>
        <p:nvSpPr>
          <p:cNvPr id="109574" name="Line 6"/>
          <p:cNvSpPr>
            <a:spLocks noChangeShapeType="1"/>
          </p:cNvSpPr>
          <p:nvPr/>
        </p:nvSpPr>
        <p:spPr bwMode="auto">
          <a:xfrm>
            <a:off x="9228138" y="1684338"/>
            <a:ext cx="0" cy="11350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9575" name="Line 7"/>
          <p:cNvSpPr>
            <a:spLocks noChangeShapeType="1"/>
          </p:cNvSpPr>
          <p:nvPr/>
        </p:nvSpPr>
        <p:spPr bwMode="auto">
          <a:xfrm>
            <a:off x="8050214" y="2244725"/>
            <a:ext cx="23891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Oval 2"/>
          <p:cNvSpPr>
            <a:spLocks noChangeArrowheads="1"/>
          </p:cNvSpPr>
          <p:nvPr/>
        </p:nvSpPr>
        <p:spPr bwMode="auto">
          <a:xfrm>
            <a:off x="8027989" y="1684338"/>
            <a:ext cx="2389187" cy="113506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0595" name="Oval 3"/>
          <p:cNvSpPr>
            <a:spLocks noChangeArrowheads="1"/>
          </p:cNvSpPr>
          <p:nvPr/>
        </p:nvSpPr>
        <p:spPr bwMode="auto">
          <a:xfrm>
            <a:off x="8061326" y="2852738"/>
            <a:ext cx="2390775" cy="113506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La place de la fonction marketing</a:t>
            </a:r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 smtClean="0">
                <a:solidFill>
                  <a:srgbClr val="ACCBF9"/>
                </a:solidFill>
              </a:rPr>
              <a:t>1.Une fonction parmi d ’autres</a:t>
            </a:r>
          </a:p>
          <a:p>
            <a:pPr eaLnBrk="1" hangingPunct="1"/>
            <a:endParaRPr lang="fr-FR" dirty="0" smtClean="0">
              <a:solidFill>
                <a:srgbClr val="ACCBF9"/>
              </a:solidFill>
            </a:endParaRPr>
          </a:p>
          <a:p>
            <a:pPr eaLnBrk="1" hangingPunct="1"/>
            <a:endParaRPr lang="fr-FR" dirty="0" smtClean="0">
              <a:solidFill>
                <a:srgbClr val="ACCBF9"/>
              </a:solidFill>
            </a:endParaRPr>
          </a:p>
          <a:p>
            <a:pPr eaLnBrk="1" hangingPunct="1"/>
            <a:r>
              <a:rPr lang="fr-FR" dirty="0" smtClean="0">
                <a:solidFill>
                  <a:srgbClr val="ACCBF9"/>
                </a:solidFill>
              </a:rPr>
              <a:t>2.Une fonction plus importante</a:t>
            </a:r>
          </a:p>
          <a:p>
            <a:pPr eaLnBrk="1" hangingPunct="1"/>
            <a:endParaRPr lang="fr-FR" dirty="0" smtClean="0">
              <a:solidFill>
                <a:srgbClr val="ACCBF9"/>
              </a:solidFill>
            </a:endParaRPr>
          </a:p>
        </p:txBody>
      </p:sp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8337551" y="1831976"/>
            <a:ext cx="72231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fr-FR" sz="2000"/>
              <a:t>Mkg</a:t>
            </a:r>
            <a:endParaRPr lang="fr-FR"/>
          </a:p>
        </p:txBody>
      </p:sp>
      <p:sp>
        <p:nvSpPr>
          <p:cNvPr id="110599" name="Line 7"/>
          <p:cNvSpPr>
            <a:spLocks noChangeShapeType="1"/>
          </p:cNvSpPr>
          <p:nvPr/>
        </p:nvSpPr>
        <p:spPr bwMode="auto">
          <a:xfrm flipH="1">
            <a:off x="9242425" y="3043238"/>
            <a:ext cx="914400" cy="9445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0600" name="Line 8"/>
          <p:cNvSpPr>
            <a:spLocks noChangeShapeType="1"/>
          </p:cNvSpPr>
          <p:nvPr/>
        </p:nvSpPr>
        <p:spPr bwMode="auto">
          <a:xfrm flipV="1">
            <a:off x="8550276" y="3413126"/>
            <a:ext cx="1903413" cy="441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0601" name="Text Box 9"/>
          <p:cNvSpPr txBox="1">
            <a:spLocks noChangeArrowheads="1"/>
          </p:cNvSpPr>
          <p:nvPr/>
        </p:nvSpPr>
        <p:spPr bwMode="auto">
          <a:xfrm>
            <a:off x="8372476" y="3000376"/>
            <a:ext cx="72231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fr-FR" sz="2000"/>
              <a:t>Mkg</a:t>
            </a:r>
          </a:p>
        </p:txBody>
      </p:sp>
      <p:sp>
        <p:nvSpPr>
          <p:cNvPr id="110602" name="Line 10"/>
          <p:cNvSpPr>
            <a:spLocks noChangeShapeType="1"/>
          </p:cNvSpPr>
          <p:nvPr/>
        </p:nvSpPr>
        <p:spPr bwMode="auto">
          <a:xfrm>
            <a:off x="9228138" y="1684338"/>
            <a:ext cx="0" cy="11350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0603" name="Line 11"/>
          <p:cNvSpPr>
            <a:spLocks noChangeShapeType="1"/>
          </p:cNvSpPr>
          <p:nvPr/>
        </p:nvSpPr>
        <p:spPr bwMode="auto">
          <a:xfrm>
            <a:off x="8050214" y="2244725"/>
            <a:ext cx="23891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3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Oval 2"/>
          <p:cNvSpPr>
            <a:spLocks noChangeArrowheads="1"/>
          </p:cNvSpPr>
          <p:nvPr/>
        </p:nvSpPr>
        <p:spPr bwMode="auto">
          <a:xfrm>
            <a:off x="8027989" y="1684338"/>
            <a:ext cx="2389187" cy="113506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1619" name="Oval 3"/>
          <p:cNvSpPr>
            <a:spLocks noChangeArrowheads="1"/>
          </p:cNvSpPr>
          <p:nvPr/>
        </p:nvSpPr>
        <p:spPr bwMode="auto">
          <a:xfrm>
            <a:off x="8061326" y="2852738"/>
            <a:ext cx="2390775" cy="113506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La place de la fonction marketing</a:t>
            </a:r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 smtClean="0">
                <a:solidFill>
                  <a:srgbClr val="ACCBF9"/>
                </a:solidFill>
              </a:rPr>
              <a:t>1.Une fonction parmi d ’autres</a:t>
            </a:r>
          </a:p>
          <a:p>
            <a:pPr eaLnBrk="1" hangingPunct="1"/>
            <a:endParaRPr lang="fr-FR" dirty="0" smtClean="0">
              <a:solidFill>
                <a:srgbClr val="ACCBF9"/>
              </a:solidFill>
            </a:endParaRPr>
          </a:p>
          <a:p>
            <a:pPr eaLnBrk="1" hangingPunct="1"/>
            <a:endParaRPr lang="fr-FR" dirty="0" smtClean="0">
              <a:solidFill>
                <a:srgbClr val="ACCBF9"/>
              </a:solidFill>
            </a:endParaRPr>
          </a:p>
          <a:p>
            <a:pPr eaLnBrk="1" hangingPunct="1"/>
            <a:r>
              <a:rPr lang="fr-FR" dirty="0" smtClean="0">
                <a:solidFill>
                  <a:srgbClr val="ACCBF9"/>
                </a:solidFill>
              </a:rPr>
              <a:t>2.Une fonction plus importante</a:t>
            </a:r>
          </a:p>
          <a:p>
            <a:pPr eaLnBrk="1" hangingPunct="1"/>
            <a:endParaRPr lang="fr-FR" dirty="0" smtClean="0">
              <a:solidFill>
                <a:srgbClr val="ACCBF9"/>
              </a:solidFill>
            </a:endParaRPr>
          </a:p>
          <a:p>
            <a:pPr eaLnBrk="1" hangingPunct="1"/>
            <a:r>
              <a:rPr lang="fr-FR" dirty="0" smtClean="0">
                <a:solidFill>
                  <a:srgbClr val="ACCBF9"/>
                </a:solidFill>
              </a:rPr>
              <a:t>3.La fonction la plus importante</a:t>
            </a:r>
          </a:p>
          <a:p>
            <a:pPr eaLnBrk="1" hangingPunct="1"/>
            <a:endParaRPr lang="fr-FR" dirty="0" smtClean="0"/>
          </a:p>
        </p:txBody>
      </p:sp>
      <p:sp>
        <p:nvSpPr>
          <p:cNvPr id="111622" name="Text Box 6"/>
          <p:cNvSpPr txBox="1">
            <a:spLocks noChangeArrowheads="1"/>
          </p:cNvSpPr>
          <p:nvPr/>
        </p:nvSpPr>
        <p:spPr bwMode="auto">
          <a:xfrm>
            <a:off x="8337551" y="1831976"/>
            <a:ext cx="72231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fr-FR" sz="2000"/>
              <a:t>Mkg</a:t>
            </a:r>
            <a:endParaRPr lang="fr-FR"/>
          </a:p>
        </p:txBody>
      </p:sp>
      <p:sp>
        <p:nvSpPr>
          <p:cNvPr id="111623" name="Line 7"/>
          <p:cNvSpPr>
            <a:spLocks noChangeShapeType="1"/>
          </p:cNvSpPr>
          <p:nvPr/>
        </p:nvSpPr>
        <p:spPr bwMode="auto">
          <a:xfrm flipH="1">
            <a:off x="9242425" y="3043238"/>
            <a:ext cx="914400" cy="9445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1624" name="Line 8"/>
          <p:cNvSpPr>
            <a:spLocks noChangeShapeType="1"/>
          </p:cNvSpPr>
          <p:nvPr/>
        </p:nvSpPr>
        <p:spPr bwMode="auto">
          <a:xfrm flipV="1">
            <a:off x="8550276" y="3413126"/>
            <a:ext cx="1903413" cy="441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1625" name="Text Box 9"/>
          <p:cNvSpPr txBox="1">
            <a:spLocks noChangeArrowheads="1"/>
          </p:cNvSpPr>
          <p:nvPr/>
        </p:nvSpPr>
        <p:spPr bwMode="auto">
          <a:xfrm>
            <a:off x="8372476" y="3000376"/>
            <a:ext cx="72231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fr-FR" sz="2000"/>
              <a:t>Mkg</a:t>
            </a:r>
          </a:p>
        </p:txBody>
      </p:sp>
      <p:sp>
        <p:nvSpPr>
          <p:cNvPr id="111626" name="Line 10"/>
          <p:cNvSpPr>
            <a:spLocks noChangeShapeType="1"/>
          </p:cNvSpPr>
          <p:nvPr/>
        </p:nvSpPr>
        <p:spPr bwMode="auto">
          <a:xfrm>
            <a:off x="9228138" y="1684338"/>
            <a:ext cx="0" cy="11350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1627" name="Line 11"/>
          <p:cNvSpPr>
            <a:spLocks noChangeShapeType="1"/>
          </p:cNvSpPr>
          <p:nvPr/>
        </p:nvSpPr>
        <p:spPr bwMode="auto">
          <a:xfrm>
            <a:off x="8050214" y="2244725"/>
            <a:ext cx="23891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1628" name="Oval 12"/>
          <p:cNvSpPr>
            <a:spLocks noChangeArrowheads="1"/>
          </p:cNvSpPr>
          <p:nvPr/>
        </p:nvSpPr>
        <p:spPr bwMode="auto">
          <a:xfrm>
            <a:off x="8051801" y="4198938"/>
            <a:ext cx="2390775" cy="113506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1629" name="Text Box 13"/>
          <p:cNvSpPr txBox="1">
            <a:spLocks noChangeArrowheads="1"/>
          </p:cNvSpPr>
          <p:nvPr/>
        </p:nvSpPr>
        <p:spPr bwMode="auto">
          <a:xfrm>
            <a:off x="8907463" y="4568826"/>
            <a:ext cx="72231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fr-FR" sz="2000"/>
              <a:t>Mkg</a:t>
            </a:r>
          </a:p>
        </p:txBody>
      </p:sp>
      <p:sp>
        <p:nvSpPr>
          <p:cNvPr id="111630" name="Oval 14"/>
          <p:cNvSpPr>
            <a:spLocks noChangeArrowheads="1"/>
          </p:cNvSpPr>
          <p:nvPr/>
        </p:nvSpPr>
        <p:spPr bwMode="auto">
          <a:xfrm>
            <a:off x="8720138" y="4559301"/>
            <a:ext cx="1033462" cy="48577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8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Les zones de conflit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570115"/>
              </p:ext>
            </p:extLst>
          </p:nvPr>
        </p:nvGraphicFramePr>
        <p:xfrm>
          <a:off x="2455694" y="1955260"/>
          <a:ext cx="6101897" cy="447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Document" r:id="rId5" imgW="7444800" imgH="5474520" progId="Word.Document.8">
                  <p:embed/>
                </p:oleObj>
              </mc:Choice>
              <mc:Fallback>
                <p:oleObj name="Document" r:id="rId5" imgW="7444800" imgH="54745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694" y="1955260"/>
                        <a:ext cx="6101897" cy="447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85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La place de la fonction marketing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438401" y="1676400"/>
            <a:ext cx="7821613" cy="1136650"/>
            <a:chOff x="672" y="3384"/>
            <a:chExt cx="4927" cy="716"/>
          </a:xfrm>
        </p:grpSpPr>
        <p:grpSp>
          <p:nvGrpSpPr>
            <p:cNvPr id="112648" name="Group 4"/>
            <p:cNvGrpSpPr>
              <a:grpSpLocks/>
            </p:cNvGrpSpPr>
            <p:nvPr/>
          </p:nvGrpSpPr>
          <p:grpSpPr bwMode="auto">
            <a:xfrm>
              <a:off x="2620" y="3384"/>
              <a:ext cx="2979" cy="716"/>
              <a:chOff x="2592" y="3408"/>
              <a:chExt cx="2979" cy="716"/>
            </a:xfrm>
          </p:grpSpPr>
          <p:sp>
            <p:nvSpPr>
              <p:cNvPr id="112650" name="Oval 5"/>
              <p:cNvSpPr>
                <a:spLocks noChangeArrowheads="1"/>
              </p:cNvSpPr>
              <p:nvPr/>
            </p:nvSpPr>
            <p:spPr bwMode="auto">
              <a:xfrm>
                <a:off x="2592" y="3408"/>
                <a:ext cx="1505" cy="71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2651" name="Oval 6"/>
              <p:cNvSpPr>
                <a:spLocks noChangeArrowheads="1"/>
              </p:cNvSpPr>
              <p:nvPr/>
            </p:nvSpPr>
            <p:spPr bwMode="auto">
              <a:xfrm>
                <a:off x="3696" y="3600"/>
                <a:ext cx="651" cy="30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2652" name="Oval 7"/>
              <p:cNvSpPr>
                <a:spLocks noChangeArrowheads="1"/>
              </p:cNvSpPr>
              <p:nvPr/>
            </p:nvSpPr>
            <p:spPr bwMode="auto">
              <a:xfrm>
                <a:off x="4772" y="3535"/>
                <a:ext cx="799" cy="427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2653" name="Text Box 8"/>
              <p:cNvSpPr txBox="1">
                <a:spLocks noChangeArrowheads="1"/>
              </p:cNvSpPr>
              <p:nvPr/>
            </p:nvSpPr>
            <p:spPr bwMode="auto">
              <a:xfrm>
                <a:off x="3797" y="3611"/>
                <a:ext cx="455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fr-FR" sz="2000"/>
                  <a:t>Mkg</a:t>
                </a:r>
              </a:p>
            </p:txBody>
          </p:sp>
          <p:sp>
            <p:nvSpPr>
              <p:cNvPr id="112654" name="Text Box 9"/>
              <p:cNvSpPr txBox="1">
                <a:spLocks noChangeArrowheads="1"/>
              </p:cNvSpPr>
              <p:nvPr/>
            </p:nvSpPr>
            <p:spPr bwMode="auto">
              <a:xfrm>
                <a:off x="4831" y="3614"/>
                <a:ext cx="687" cy="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fr-FR" sz="2000"/>
                  <a:t>Clients</a:t>
                </a:r>
              </a:p>
            </p:txBody>
          </p:sp>
          <p:sp>
            <p:nvSpPr>
              <p:cNvPr id="112655" name="AutoShape 10"/>
              <p:cNvSpPr>
                <a:spLocks noChangeArrowheads="1"/>
              </p:cNvSpPr>
              <p:nvPr/>
            </p:nvSpPr>
            <p:spPr bwMode="auto">
              <a:xfrm>
                <a:off x="4400" y="3647"/>
                <a:ext cx="334" cy="223"/>
              </a:xfrm>
              <a:prstGeom prst="leftRightArrow">
                <a:avLst>
                  <a:gd name="adj1" fmla="val 50000"/>
                  <a:gd name="adj2" fmla="val 29955"/>
                </a:avLst>
              </a:pr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12649" name="Text Box 11"/>
            <p:cNvSpPr txBox="1">
              <a:spLocks noChangeArrowheads="1"/>
            </p:cNvSpPr>
            <p:nvPr/>
          </p:nvSpPr>
          <p:spPr bwMode="auto">
            <a:xfrm>
              <a:off x="672" y="3483"/>
              <a:ext cx="1488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sz="2000" b="1"/>
                <a:t>4 - Une fonction de passerelle</a:t>
              </a:r>
              <a:endParaRPr lang="fr-FR" sz="2400" b="1"/>
            </a:p>
          </p:txBody>
        </p:sp>
      </p:grpSp>
      <p:sp>
        <p:nvSpPr>
          <p:cNvPr id="131084" name="Text Box 12"/>
          <p:cNvSpPr txBox="1">
            <a:spLocks noChangeArrowheads="1"/>
          </p:cNvSpPr>
          <p:nvPr/>
        </p:nvSpPr>
        <p:spPr bwMode="auto">
          <a:xfrm>
            <a:off x="2438400" y="3738564"/>
            <a:ext cx="3124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2000" b="1" dirty="0">
                <a:solidFill>
                  <a:schemeClr val="accent2"/>
                </a:solidFill>
              </a:rPr>
              <a:t>5 - Vers la disparition du marketing comme fonction ?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410200" y="3886201"/>
            <a:ext cx="4953000" cy="701675"/>
            <a:chOff x="2448" y="2448"/>
            <a:chExt cx="3120" cy="442"/>
          </a:xfrm>
        </p:grpSpPr>
        <p:sp>
          <p:nvSpPr>
            <p:cNvPr id="112646" name="Text Box 14"/>
            <p:cNvSpPr txBox="1">
              <a:spLocks noChangeArrowheads="1"/>
            </p:cNvSpPr>
            <p:nvPr/>
          </p:nvSpPr>
          <p:spPr bwMode="auto">
            <a:xfrm>
              <a:off x="3312" y="2448"/>
              <a:ext cx="225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sz="2000" b="1" dirty="0">
                  <a:solidFill>
                    <a:schemeClr val="accent2"/>
                  </a:solidFill>
                </a:rPr>
                <a:t>Le marketing ensemble de </a:t>
              </a:r>
              <a:r>
                <a:rPr lang="fr-FR" sz="2000" b="1" u="sng" dirty="0">
                  <a:solidFill>
                    <a:schemeClr val="accent2"/>
                  </a:solidFill>
                </a:rPr>
                <a:t>processus</a:t>
              </a:r>
              <a:endParaRPr lang="fr-FR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12647" name="AutoShape 15"/>
            <p:cNvSpPr>
              <a:spLocks noChangeArrowheads="1"/>
            </p:cNvSpPr>
            <p:nvPr/>
          </p:nvSpPr>
          <p:spPr bwMode="auto">
            <a:xfrm>
              <a:off x="2448" y="2544"/>
              <a:ext cx="768" cy="240"/>
            </a:xfrm>
            <a:custGeom>
              <a:avLst/>
              <a:gdLst>
                <a:gd name="T0" fmla="*/ 576 w 21600"/>
                <a:gd name="T1" fmla="*/ 0 h 21600"/>
                <a:gd name="T2" fmla="*/ 0 w 21600"/>
                <a:gd name="T3" fmla="*/ 120 h 21600"/>
                <a:gd name="T4" fmla="*/ 576 w 21600"/>
                <a:gd name="T5" fmla="*/ 240 h 21600"/>
                <a:gd name="T6" fmla="*/ 768 w 21600"/>
                <a:gd name="T7" fmla="*/ 12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204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4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Exemple de processus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73238"/>
            <a:ext cx="8229600" cy="4392612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fr-FR" sz="2800"/>
              <a:t>Déterminer une grille tarifaire (finance)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fr-FR" sz="2800"/>
              <a:t>Traiter les commandes (comptabilité)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fr-FR" sz="2800"/>
              <a:t>Servir le consommateur au point de contact (ressources humaines)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fr-FR" sz="2800"/>
              <a:t>Livrer le client (logistique)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fr-FR" sz="2800"/>
              <a:t>Contrôler les résultats (contrôle de gestion)</a:t>
            </a:r>
          </a:p>
          <a:p>
            <a:pPr eaLnBrk="1" hangingPunct="1"/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6042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build="p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504088"/>
            <a:ext cx="10058400" cy="1609344"/>
          </a:xfrm>
        </p:spPr>
        <p:txBody>
          <a:bodyPr/>
          <a:lstStyle/>
          <a:p>
            <a:pPr eaLnBrk="1" hangingPunct="1"/>
            <a:r>
              <a:rPr lang="fr-FR" smtClean="0"/>
              <a:t>Les métiers du marketing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75520" y="1905000"/>
            <a:ext cx="3682752" cy="2667000"/>
            <a:chOff x="288" y="1200"/>
            <a:chExt cx="3504" cy="1680"/>
          </a:xfrm>
          <a:noFill/>
        </p:grpSpPr>
        <p:sp>
          <p:nvSpPr>
            <p:cNvPr id="136196" name="Rectangle 4"/>
            <p:cNvSpPr>
              <a:spLocks noChangeArrowheads="1"/>
            </p:cNvSpPr>
            <p:nvPr/>
          </p:nvSpPr>
          <p:spPr bwMode="auto">
            <a:xfrm>
              <a:off x="288" y="1200"/>
              <a:ext cx="3504" cy="16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fr-FR" sz="1600"/>
            </a:p>
          </p:txBody>
        </p:sp>
        <p:sp>
          <p:nvSpPr>
            <p:cNvPr id="115729" name="Rectangle 5"/>
            <p:cNvSpPr>
              <a:spLocks noChangeArrowheads="1"/>
            </p:cNvSpPr>
            <p:nvPr/>
          </p:nvSpPr>
          <p:spPr bwMode="auto">
            <a:xfrm>
              <a:off x="484" y="1392"/>
              <a:ext cx="162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1600" b="1">
                  <a:latin typeface="Times New Roman" pitchFamily="18" charset="0"/>
                </a:rPr>
                <a:t>Directeur marketing</a:t>
              </a:r>
            </a:p>
          </p:txBody>
        </p:sp>
        <p:sp>
          <p:nvSpPr>
            <p:cNvPr id="115730" name="Rectangle 6"/>
            <p:cNvSpPr>
              <a:spLocks noChangeArrowheads="1"/>
            </p:cNvSpPr>
            <p:nvPr/>
          </p:nvSpPr>
          <p:spPr bwMode="auto">
            <a:xfrm>
              <a:off x="672" y="1776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1600" b="1">
                  <a:latin typeface="Times New Roman" pitchFamily="18" charset="0"/>
                </a:rPr>
                <a:t>Chef de groupe</a:t>
              </a:r>
            </a:p>
          </p:txBody>
        </p:sp>
        <p:sp>
          <p:nvSpPr>
            <p:cNvPr id="115731" name="Rectangle 7"/>
            <p:cNvSpPr>
              <a:spLocks noChangeArrowheads="1"/>
            </p:cNvSpPr>
            <p:nvPr/>
          </p:nvSpPr>
          <p:spPr bwMode="auto">
            <a:xfrm>
              <a:off x="672" y="2208"/>
              <a:ext cx="1440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 eaLnBrk="0" hangingPunct="0"/>
              <a:r>
                <a:rPr lang="fr-FR" sz="1600" b="1">
                  <a:latin typeface="Times New Roman" pitchFamily="18" charset="0"/>
                </a:rPr>
                <a:t>Chef de produit</a:t>
              </a:r>
            </a:p>
            <a:p>
              <a:pPr algn="ctr" eaLnBrk="0" hangingPunct="0"/>
              <a:r>
                <a:rPr lang="fr-FR" sz="1600">
                  <a:latin typeface="Times New Roman" pitchFamily="18" charset="0"/>
                </a:rPr>
                <a:t> + Assistants</a:t>
              </a:r>
              <a:endParaRPr lang="fr-FR" sz="1600" b="1">
                <a:latin typeface="Times New Roman" pitchFamily="18" charset="0"/>
              </a:endParaRPr>
            </a:p>
          </p:txBody>
        </p:sp>
        <p:sp>
          <p:nvSpPr>
            <p:cNvPr id="115732" name="Line 8"/>
            <p:cNvSpPr>
              <a:spLocks noChangeShapeType="1"/>
            </p:cNvSpPr>
            <p:nvPr/>
          </p:nvSpPr>
          <p:spPr bwMode="auto">
            <a:xfrm>
              <a:off x="672" y="2448"/>
              <a:ext cx="144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115733" name="Rectangle 9"/>
            <p:cNvSpPr>
              <a:spLocks noChangeArrowheads="1"/>
            </p:cNvSpPr>
            <p:nvPr/>
          </p:nvSpPr>
          <p:spPr bwMode="auto">
            <a:xfrm>
              <a:off x="2256" y="1776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1600" b="1">
                  <a:latin typeface="Times New Roman" pitchFamily="18" charset="0"/>
                </a:rPr>
                <a:t>Trade Marketer</a:t>
              </a:r>
            </a:p>
          </p:txBody>
        </p:sp>
        <p:sp>
          <p:nvSpPr>
            <p:cNvPr id="115734" name="Rectangle 10"/>
            <p:cNvSpPr>
              <a:spLocks noChangeArrowheads="1"/>
            </p:cNvSpPr>
            <p:nvPr/>
          </p:nvSpPr>
          <p:spPr bwMode="auto">
            <a:xfrm>
              <a:off x="2256" y="2160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1600" b="1">
                  <a:latin typeface="Times New Roman" pitchFamily="18" charset="0"/>
                </a:rPr>
                <a:t>Chefs de secteur</a:t>
              </a:r>
            </a:p>
          </p:txBody>
        </p:sp>
        <p:sp>
          <p:nvSpPr>
            <p:cNvPr id="115735" name="Rectangle 11"/>
            <p:cNvSpPr>
              <a:spLocks noChangeArrowheads="1"/>
            </p:cNvSpPr>
            <p:nvPr/>
          </p:nvSpPr>
          <p:spPr bwMode="auto">
            <a:xfrm>
              <a:off x="2256" y="2544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1600" b="1">
                  <a:latin typeface="Times New Roman" pitchFamily="18" charset="0"/>
                </a:rPr>
                <a:t>Merchandiser</a:t>
              </a:r>
            </a:p>
          </p:txBody>
        </p:sp>
        <p:cxnSp>
          <p:nvCxnSpPr>
            <p:cNvPr id="115736" name="AutoShape 12"/>
            <p:cNvCxnSpPr>
              <a:cxnSpLocks noChangeShapeType="1"/>
              <a:stCxn id="115729" idx="2"/>
              <a:endCxn id="115730" idx="0"/>
            </p:cNvCxnSpPr>
            <p:nvPr/>
          </p:nvCxnSpPr>
          <p:spPr bwMode="auto">
            <a:xfrm>
              <a:off x="1298" y="1632"/>
              <a:ext cx="94" cy="144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5737" name="AutoShape 13"/>
            <p:cNvCxnSpPr>
              <a:cxnSpLocks noChangeShapeType="1"/>
              <a:stCxn id="115730" idx="2"/>
              <a:endCxn id="115731" idx="0"/>
            </p:cNvCxnSpPr>
            <p:nvPr/>
          </p:nvCxnSpPr>
          <p:spPr bwMode="auto">
            <a:xfrm>
              <a:off x="1392" y="2016"/>
              <a:ext cx="0" cy="192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5738" name="AutoShape 14"/>
            <p:cNvCxnSpPr>
              <a:cxnSpLocks noChangeShapeType="1"/>
              <a:stCxn id="115729" idx="3"/>
              <a:endCxn id="115733" idx="0"/>
            </p:cNvCxnSpPr>
            <p:nvPr/>
          </p:nvCxnSpPr>
          <p:spPr bwMode="auto">
            <a:xfrm>
              <a:off x="2112" y="1512"/>
              <a:ext cx="864" cy="264"/>
            </a:xfrm>
            <a:prstGeom prst="bentConnector2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39" name="AutoShape 15"/>
            <p:cNvCxnSpPr>
              <a:cxnSpLocks noChangeShapeType="1"/>
              <a:stCxn id="115733" idx="2"/>
              <a:endCxn id="115734" idx="0"/>
            </p:cNvCxnSpPr>
            <p:nvPr/>
          </p:nvCxnSpPr>
          <p:spPr bwMode="auto">
            <a:xfrm>
              <a:off x="2976" y="2016"/>
              <a:ext cx="0" cy="144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5740" name="AutoShape 16"/>
            <p:cNvCxnSpPr>
              <a:cxnSpLocks noChangeShapeType="1"/>
              <a:stCxn id="115734" idx="2"/>
              <a:endCxn id="115735" idx="0"/>
            </p:cNvCxnSpPr>
            <p:nvPr/>
          </p:nvCxnSpPr>
          <p:spPr bwMode="auto">
            <a:xfrm>
              <a:off x="2976" y="2400"/>
              <a:ext cx="0" cy="144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663952" y="1916832"/>
            <a:ext cx="2438400" cy="2667000"/>
            <a:chOff x="3984" y="1200"/>
            <a:chExt cx="1536" cy="1680"/>
          </a:xfrm>
          <a:noFill/>
        </p:grpSpPr>
        <p:sp>
          <p:nvSpPr>
            <p:cNvPr id="136210" name="Rectangle 18"/>
            <p:cNvSpPr>
              <a:spLocks noChangeArrowheads="1"/>
            </p:cNvSpPr>
            <p:nvPr/>
          </p:nvSpPr>
          <p:spPr bwMode="auto">
            <a:xfrm>
              <a:off x="3984" y="1200"/>
              <a:ext cx="1536" cy="16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5723" name="Rectangle 19"/>
            <p:cNvSpPr>
              <a:spLocks noChangeArrowheads="1"/>
            </p:cNvSpPr>
            <p:nvPr/>
          </p:nvSpPr>
          <p:spPr bwMode="auto">
            <a:xfrm>
              <a:off x="4032" y="1776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000" b="1">
                  <a:latin typeface="Times New Roman" pitchFamily="18" charset="0"/>
                </a:rPr>
                <a:t>Chef de produit</a:t>
              </a:r>
            </a:p>
          </p:txBody>
        </p:sp>
        <p:sp>
          <p:nvSpPr>
            <p:cNvPr id="115724" name="Rectangle 20"/>
            <p:cNvSpPr>
              <a:spLocks noChangeArrowheads="1"/>
            </p:cNvSpPr>
            <p:nvPr/>
          </p:nvSpPr>
          <p:spPr bwMode="auto">
            <a:xfrm>
              <a:off x="4032" y="2160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000" b="1">
                  <a:latin typeface="Times New Roman" pitchFamily="18" charset="0"/>
                </a:rPr>
                <a:t>Chef de dpt</a:t>
              </a:r>
            </a:p>
          </p:txBody>
        </p:sp>
        <p:sp>
          <p:nvSpPr>
            <p:cNvPr id="115725" name="Rectangle 21"/>
            <p:cNvSpPr>
              <a:spLocks noChangeArrowheads="1"/>
            </p:cNvSpPr>
            <p:nvPr/>
          </p:nvSpPr>
          <p:spPr bwMode="auto">
            <a:xfrm>
              <a:off x="4032" y="2544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000" b="1">
                  <a:latin typeface="Times New Roman" pitchFamily="18" charset="0"/>
                </a:rPr>
                <a:t>Chef de rayon</a:t>
              </a:r>
            </a:p>
          </p:txBody>
        </p:sp>
        <p:cxnSp>
          <p:nvCxnSpPr>
            <p:cNvPr id="115726" name="AutoShape 22"/>
            <p:cNvCxnSpPr>
              <a:cxnSpLocks noChangeShapeType="1"/>
              <a:stCxn id="115723" idx="2"/>
              <a:endCxn id="115724" idx="0"/>
            </p:cNvCxnSpPr>
            <p:nvPr/>
          </p:nvCxnSpPr>
          <p:spPr bwMode="auto">
            <a:xfrm>
              <a:off x="4752" y="2016"/>
              <a:ext cx="0" cy="144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5727" name="AutoShape 23"/>
            <p:cNvCxnSpPr>
              <a:cxnSpLocks noChangeShapeType="1"/>
              <a:stCxn id="115724" idx="2"/>
              <a:endCxn id="115725" idx="0"/>
            </p:cNvCxnSpPr>
            <p:nvPr/>
          </p:nvCxnSpPr>
          <p:spPr bwMode="auto">
            <a:xfrm>
              <a:off x="4752" y="2400"/>
              <a:ext cx="0" cy="144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981200" y="4800600"/>
            <a:ext cx="8382000" cy="1600200"/>
            <a:chOff x="288" y="3024"/>
            <a:chExt cx="5280" cy="1008"/>
          </a:xfrm>
          <a:noFill/>
        </p:grpSpPr>
        <p:sp>
          <p:nvSpPr>
            <p:cNvPr id="136217" name="Rectangle 25"/>
            <p:cNvSpPr>
              <a:spLocks noChangeArrowheads="1"/>
            </p:cNvSpPr>
            <p:nvPr/>
          </p:nvSpPr>
          <p:spPr bwMode="auto">
            <a:xfrm>
              <a:off x="288" y="3024"/>
              <a:ext cx="5280" cy="100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5719" name="Rectangle 26"/>
            <p:cNvSpPr>
              <a:spLocks noChangeArrowheads="1"/>
            </p:cNvSpPr>
            <p:nvPr/>
          </p:nvSpPr>
          <p:spPr bwMode="auto">
            <a:xfrm>
              <a:off x="2138" y="3120"/>
              <a:ext cx="1680" cy="76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000" b="1">
                  <a:latin typeface="Times New Roman" pitchFamily="18" charset="0"/>
                </a:rPr>
                <a:t>Responsables d’études</a:t>
              </a:r>
            </a:p>
            <a:p>
              <a:pPr algn="ctr" eaLnBrk="0" hangingPunct="0"/>
              <a:r>
                <a:rPr lang="fr-FR" sz="2000" b="1">
                  <a:latin typeface="Times New Roman" pitchFamily="18" charset="0"/>
                </a:rPr>
                <a:t>Chef de publicité</a:t>
              </a:r>
            </a:p>
            <a:p>
              <a:pPr algn="ctr" eaLnBrk="0" hangingPunct="0"/>
              <a:r>
                <a:rPr lang="fr-FR" sz="2000" b="1">
                  <a:latin typeface="Times New Roman" pitchFamily="18" charset="0"/>
                </a:rPr>
                <a:t>responsable BDD et MD</a:t>
              </a:r>
            </a:p>
          </p:txBody>
        </p:sp>
        <p:sp>
          <p:nvSpPr>
            <p:cNvPr id="115720" name="Oval 27"/>
            <p:cNvSpPr>
              <a:spLocks noChangeArrowheads="1"/>
            </p:cNvSpPr>
            <p:nvPr/>
          </p:nvSpPr>
          <p:spPr bwMode="auto">
            <a:xfrm>
              <a:off x="336" y="3072"/>
              <a:ext cx="1728" cy="9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sz="2000" b="1">
                  <a:latin typeface="Times New Roman" pitchFamily="18" charset="0"/>
                </a:rPr>
                <a:t>Agence </a:t>
              </a:r>
              <a:r>
                <a:rPr lang="fr-FR" sz="1600">
                  <a:latin typeface="Times New Roman" pitchFamily="18" charset="0"/>
                </a:rPr>
                <a:t>(DA, créatif, concepteur-rédacteur, média-planneur…)</a:t>
              </a:r>
              <a:endParaRPr lang="fr-FR" sz="2000" b="1">
                <a:latin typeface="Times New Roman" pitchFamily="18" charset="0"/>
              </a:endParaRPr>
            </a:p>
          </p:txBody>
        </p:sp>
        <p:sp>
          <p:nvSpPr>
            <p:cNvPr id="115721" name="Oval 28"/>
            <p:cNvSpPr>
              <a:spLocks noChangeArrowheads="1"/>
            </p:cNvSpPr>
            <p:nvPr/>
          </p:nvSpPr>
          <p:spPr bwMode="auto">
            <a:xfrm>
              <a:off x="3840" y="3024"/>
              <a:ext cx="1728" cy="9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fr-FR" sz="2000" b="1">
                  <a:latin typeface="Times New Roman" pitchFamily="18" charset="0"/>
                </a:rPr>
                <a:t>Société d ’étude </a:t>
              </a:r>
              <a:r>
                <a:rPr lang="fr-FR" sz="1600">
                  <a:latin typeface="Times New Roman" pitchFamily="18" charset="0"/>
                </a:rPr>
                <a:t>(chargé d ’étude, responsable terrain, sociologue,…)</a:t>
              </a:r>
              <a:endParaRPr lang="fr-FR" sz="2000" b="1">
                <a:latin typeface="Times New Roman" pitchFamily="18" charset="0"/>
              </a:endParaRPr>
            </a:p>
          </p:txBody>
        </p:sp>
      </p:grp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8184232" y="1916832"/>
            <a:ext cx="2438400" cy="2667000"/>
            <a:chOff x="3984" y="1200"/>
            <a:chExt cx="1536" cy="1680"/>
          </a:xfrm>
          <a:noFill/>
        </p:grpSpPr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3984" y="1200"/>
              <a:ext cx="1536" cy="16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1" name="Rectangle 19"/>
            <p:cNvSpPr>
              <a:spLocks noChangeArrowheads="1"/>
            </p:cNvSpPr>
            <p:nvPr/>
          </p:nvSpPr>
          <p:spPr bwMode="auto">
            <a:xfrm>
              <a:off x="4075" y="1790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000" b="1" dirty="0">
                  <a:latin typeface="Times New Roman" pitchFamily="18" charset="0"/>
                </a:rPr>
                <a:t>Chef de projet</a:t>
              </a:r>
            </a:p>
          </p:txBody>
        </p:sp>
        <p:sp>
          <p:nvSpPr>
            <p:cNvPr id="32" name="Rectangle 20"/>
            <p:cNvSpPr>
              <a:spLocks noChangeArrowheads="1"/>
            </p:cNvSpPr>
            <p:nvPr/>
          </p:nvSpPr>
          <p:spPr bwMode="auto">
            <a:xfrm>
              <a:off x="4032" y="2160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000" b="1" dirty="0" err="1">
                  <a:latin typeface="Times New Roman" pitchFamily="18" charset="0"/>
                </a:rPr>
                <a:t>Market</a:t>
              </a:r>
              <a:r>
                <a:rPr lang="fr-FR" sz="2000" b="1" dirty="0">
                  <a:latin typeface="Times New Roman" pitchFamily="18" charset="0"/>
                </a:rPr>
                <a:t> </a:t>
              </a:r>
              <a:r>
                <a:rPr lang="fr-FR" sz="2000" b="1" dirty="0" err="1">
                  <a:latin typeface="Times New Roman" pitchFamily="18" charset="0"/>
                </a:rPr>
                <a:t>access</a:t>
              </a:r>
              <a:endParaRPr lang="fr-FR" sz="2000" b="1" dirty="0">
                <a:latin typeface="Times New Roman" pitchFamily="18" charset="0"/>
              </a:endParaRPr>
            </a:p>
          </p:txBody>
        </p:sp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4032" y="2544"/>
              <a:ext cx="1440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000" b="1" dirty="0" err="1">
                  <a:latin typeface="Times New Roman" pitchFamily="18" charset="0"/>
                </a:rPr>
                <a:t>Market</a:t>
              </a:r>
              <a:r>
                <a:rPr lang="fr-FR" sz="2000" b="1" dirty="0">
                  <a:latin typeface="Times New Roman" pitchFamily="18" charset="0"/>
                </a:rPr>
                <a:t> digital</a:t>
              </a:r>
            </a:p>
          </p:txBody>
        </p:sp>
        <p:cxnSp>
          <p:nvCxnSpPr>
            <p:cNvPr id="34" name="AutoShape 22"/>
            <p:cNvCxnSpPr>
              <a:cxnSpLocks noChangeShapeType="1"/>
              <a:stCxn id="31" idx="2"/>
              <a:endCxn id="32" idx="0"/>
            </p:cNvCxnSpPr>
            <p:nvPr/>
          </p:nvCxnSpPr>
          <p:spPr bwMode="auto">
            <a:xfrm flipH="1">
              <a:off x="4752" y="2030"/>
              <a:ext cx="43" cy="130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5" name="AutoShape 23"/>
            <p:cNvCxnSpPr>
              <a:cxnSpLocks noChangeShapeType="1"/>
              <a:stCxn id="32" idx="2"/>
              <a:endCxn id="33" idx="0"/>
            </p:cNvCxnSpPr>
            <p:nvPr/>
          </p:nvCxnSpPr>
          <p:spPr bwMode="auto">
            <a:xfrm>
              <a:off x="4752" y="2400"/>
              <a:ext cx="0" cy="144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692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rôle du chef de produit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altLang="fr-FR" sz="2800" dirty="0">
                <a:ea typeface="ＭＳ Ｐゴシック" charset="-128"/>
              </a:rPr>
              <a:t>Définition officielle publiée par Pôle emploi :</a:t>
            </a:r>
          </a:p>
          <a:p>
            <a:endParaRPr lang="fr-FR" altLang="fr-FR" sz="1400" dirty="0">
              <a:ea typeface="ＭＳ Ｐゴシック" charset="-128"/>
            </a:endParaRPr>
          </a:p>
          <a:p>
            <a:pPr algn="just">
              <a:lnSpc>
                <a:spcPct val="120000"/>
              </a:lnSpc>
              <a:buFontTx/>
              <a:buNone/>
            </a:pPr>
            <a:r>
              <a:rPr lang="fr-FR" altLang="fr-FR" dirty="0">
                <a:ea typeface="ＭＳ Ｐゴシック" charset="-128"/>
              </a:rPr>
              <a:t>	</a:t>
            </a:r>
            <a:r>
              <a:rPr lang="fr-FR" altLang="fr-FR" i="1" dirty="0">
                <a:ea typeface="ＭＳ Ｐゴシック" charset="-128"/>
              </a:rPr>
              <a:t>« Le chef de produit assure la responsabilité du </a:t>
            </a:r>
            <a:r>
              <a:rPr lang="fr-FR" altLang="fr-FR" i="1" u="sng" dirty="0">
                <a:ea typeface="ＭＳ Ｐゴシック" charset="-128"/>
              </a:rPr>
              <a:t>développement</a:t>
            </a:r>
            <a:r>
              <a:rPr lang="fr-FR" altLang="fr-FR" i="1" dirty="0">
                <a:ea typeface="ＭＳ Ｐゴシック" charset="-128"/>
              </a:rPr>
              <a:t> d</a:t>
            </a:r>
            <a:r>
              <a:rPr lang="ja-JP" altLang="fr-FR" i="1" dirty="0">
                <a:ea typeface="ＭＳ Ｐゴシック" charset="-128"/>
              </a:rPr>
              <a:t>’</a:t>
            </a:r>
            <a:r>
              <a:rPr lang="fr-FR" altLang="ja-JP" i="1" dirty="0">
                <a:ea typeface="ＭＳ Ｐゴシック" charset="-128"/>
              </a:rPr>
              <a:t>une </a:t>
            </a:r>
            <a:r>
              <a:rPr lang="fr-FR" altLang="ja-JP" i="1" u="sng" dirty="0">
                <a:ea typeface="ＭＳ Ｐゴシック" charset="-128"/>
              </a:rPr>
              <a:t>ligne de produits</a:t>
            </a:r>
            <a:r>
              <a:rPr lang="fr-FR" altLang="ja-JP" i="1" dirty="0">
                <a:ea typeface="ＭＳ Ｐゴシック" charset="-128"/>
              </a:rPr>
              <a:t>, d</a:t>
            </a:r>
            <a:r>
              <a:rPr lang="ja-JP" altLang="fr-FR" i="1" dirty="0">
                <a:ea typeface="ＭＳ Ｐゴシック" charset="-128"/>
              </a:rPr>
              <a:t>’</a:t>
            </a:r>
            <a:r>
              <a:rPr lang="fr-FR" altLang="ja-JP" i="1" dirty="0">
                <a:ea typeface="ＭＳ Ｐゴシック" charset="-128"/>
              </a:rPr>
              <a:t>une </a:t>
            </a:r>
            <a:r>
              <a:rPr lang="fr-FR" altLang="ja-JP" i="1" u="sng" dirty="0">
                <a:ea typeface="ＭＳ Ｐゴシック" charset="-128"/>
              </a:rPr>
              <a:t>ligne de services</a:t>
            </a:r>
            <a:r>
              <a:rPr lang="fr-FR" altLang="ja-JP" i="1" dirty="0">
                <a:ea typeface="ＭＳ Ｐゴシック" charset="-128"/>
              </a:rPr>
              <a:t>, depuis leur conception </a:t>
            </a:r>
            <a:r>
              <a:rPr lang="fr-FR" altLang="ja-JP" i="1" dirty="0" err="1">
                <a:ea typeface="ＭＳ Ｐゴシック" charset="-128"/>
              </a:rPr>
              <a:t>jusqu</a:t>
            </a:r>
            <a:r>
              <a:rPr lang="ja-JP" altLang="fr-FR" i="1" dirty="0">
                <a:ea typeface="ＭＳ Ｐゴシック" charset="-128"/>
              </a:rPr>
              <a:t>’</a:t>
            </a:r>
            <a:r>
              <a:rPr lang="fr-FR" altLang="ja-JP" i="1" dirty="0">
                <a:ea typeface="ＭＳ Ｐゴシック" charset="-128"/>
              </a:rPr>
              <a:t>à leur mise à disposition sur le marché. A partir d</a:t>
            </a:r>
            <a:r>
              <a:rPr lang="ja-JP" altLang="fr-FR" i="1" dirty="0">
                <a:ea typeface="ＭＳ Ｐゴシック" charset="-128"/>
              </a:rPr>
              <a:t>’</a:t>
            </a:r>
            <a:r>
              <a:rPr lang="fr-FR" altLang="ja-JP" i="1" dirty="0">
                <a:ea typeface="ＭＳ Ｐゴシック" charset="-128"/>
              </a:rPr>
              <a:t>une </a:t>
            </a:r>
            <a:r>
              <a:rPr lang="fr-FR" altLang="ja-JP" i="1" u="sng" dirty="0">
                <a:ea typeface="ＭＳ Ｐゴシック" charset="-128"/>
              </a:rPr>
              <a:t>analyse de marché</a:t>
            </a:r>
            <a:r>
              <a:rPr lang="fr-FR" altLang="ja-JP" i="1" dirty="0">
                <a:ea typeface="ＭＳ Ｐゴシック" charset="-128"/>
              </a:rPr>
              <a:t> (informations internes, études externes) et en fonction des </a:t>
            </a:r>
            <a:r>
              <a:rPr lang="fr-FR" altLang="ja-JP" i="1" u="sng" dirty="0">
                <a:ea typeface="ＭＳ Ｐゴシック" charset="-128"/>
              </a:rPr>
              <a:t>objectifs</a:t>
            </a:r>
            <a:r>
              <a:rPr lang="fr-FR" altLang="ja-JP" i="1" dirty="0">
                <a:ea typeface="ＭＳ Ｐゴシック" charset="-128"/>
              </a:rPr>
              <a:t> de l</a:t>
            </a:r>
            <a:r>
              <a:rPr lang="ja-JP" altLang="fr-FR" i="1" dirty="0">
                <a:ea typeface="ＭＳ Ｐゴシック" charset="-128"/>
              </a:rPr>
              <a:t>’</a:t>
            </a:r>
            <a:r>
              <a:rPr lang="fr-FR" altLang="ja-JP" i="1" dirty="0">
                <a:ea typeface="ＭＳ Ｐゴシック" charset="-128"/>
              </a:rPr>
              <a:t>entreprise, il conçoit les </a:t>
            </a:r>
            <a:r>
              <a:rPr lang="fr-FR" altLang="ja-JP" i="1" u="sng" dirty="0">
                <a:ea typeface="ＭＳ Ｐゴシック" charset="-128"/>
              </a:rPr>
              <a:t>plans d</a:t>
            </a:r>
            <a:r>
              <a:rPr lang="ja-JP" altLang="fr-FR" i="1" u="sng" dirty="0">
                <a:ea typeface="ＭＳ Ｐゴシック" charset="-128"/>
              </a:rPr>
              <a:t>’</a:t>
            </a:r>
            <a:r>
              <a:rPr lang="fr-FR" altLang="ja-JP" i="1" u="sng" dirty="0">
                <a:ea typeface="ＭＳ Ｐゴシック" charset="-128"/>
              </a:rPr>
              <a:t>action</a:t>
            </a:r>
            <a:r>
              <a:rPr lang="fr-FR" altLang="ja-JP" i="1" dirty="0">
                <a:ea typeface="ＭＳ Ｐゴシック" charset="-128"/>
              </a:rPr>
              <a:t> </a:t>
            </a:r>
            <a:r>
              <a:rPr lang="fr-FR" altLang="ja-JP" i="1" u="sng" dirty="0">
                <a:ea typeface="ＭＳ Ｐゴシック" charset="-128"/>
              </a:rPr>
              <a:t>commerciale</a:t>
            </a:r>
            <a:r>
              <a:rPr lang="fr-FR" altLang="ja-JP" i="1" dirty="0">
                <a:ea typeface="ＭＳ Ｐゴシック" charset="-128"/>
              </a:rPr>
              <a:t> et les </a:t>
            </a:r>
            <a:r>
              <a:rPr lang="fr-FR" altLang="ja-JP" i="1" u="sng" dirty="0">
                <a:ea typeface="ＭＳ Ｐゴシック" charset="-128"/>
              </a:rPr>
              <a:t>campagnes promotionnelles</a:t>
            </a:r>
            <a:r>
              <a:rPr lang="fr-FR" altLang="ja-JP" i="1" dirty="0">
                <a:ea typeface="ＭＳ Ｐゴシック" charset="-128"/>
              </a:rPr>
              <a:t>. Le chef de produit </a:t>
            </a:r>
            <a:r>
              <a:rPr lang="fr-FR" altLang="ja-JP" i="1" u="sng" dirty="0">
                <a:ea typeface="ＭＳ Ｐゴシック" charset="-128"/>
              </a:rPr>
              <a:t>suit l</a:t>
            </a:r>
            <a:r>
              <a:rPr lang="ja-JP" altLang="fr-FR" i="1" u="sng" dirty="0">
                <a:ea typeface="ＭＳ Ｐゴシック" charset="-128"/>
              </a:rPr>
              <a:t>’</a:t>
            </a:r>
            <a:r>
              <a:rPr lang="fr-FR" altLang="ja-JP" i="1" u="sng" dirty="0">
                <a:ea typeface="ＭＳ Ｐゴシック" charset="-128"/>
              </a:rPr>
              <a:t>évolution commerciale</a:t>
            </a:r>
            <a:r>
              <a:rPr lang="fr-FR" altLang="ja-JP" i="1" dirty="0">
                <a:ea typeface="ＭＳ Ｐゴシック" charset="-128"/>
              </a:rPr>
              <a:t> de sa gamme, </a:t>
            </a:r>
            <a:r>
              <a:rPr lang="fr-FR" altLang="ja-JP" i="1" u="sng" dirty="0">
                <a:ea typeface="ＭＳ Ｐゴシック" charset="-128"/>
              </a:rPr>
              <a:t>assiste la force de vente</a:t>
            </a:r>
            <a:r>
              <a:rPr lang="fr-FR" altLang="ja-JP" i="1" dirty="0">
                <a:ea typeface="ＭＳ Ｐゴシック" charset="-128"/>
              </a:rPr>
              <a:t>, </a:t>
            </a:r>
            <a:r>
              <a:rPr lang="fr-FR" altLang="ja-JP" i="1" u="sng" dirty="0">
                <a:ea typeface="ＭＳ Ｐゴシック" charset="-128"/>
              </a:rPr>
              <a:t>coordonne</a:t>
            </a:r>
            <a:r>
              <a:rPr lang="fr-FR" altLang="ja-JP" i="1" dirty="0">
                <a:ea typeface="ＭＳ Ｐゴシック" charset="-128"/>
              </a:rPr>
              <a:t> les activités qui concourent à la réalisation du plan marketing/produit. Il peut être </a:t>
            </a:r>
            <a:r>
              <a:rPr lang="fr-FR" altLang="ja-JP" i="1" u="sng" dirty="0">
                <a:ea typeface="ＭＳ Ｐゴシック" charset="-128"/>
              </a:rPr>
              <a:t>responsable</a:t>
            </a:r>
            <a:r>
              <a:rPr lang="fr-FR" altLang="ja-JP" i="1" dirty="0">
                <a:ea typeface="ＭＳ Ｐゴシック" charset="-128"/>
              </a:rPr>
              <a:t> des résultats. Il peut aussi, dans les entreprises industrielles, suivre la </a:t>
            </a:r>
            <a:r>
              <a:rPr lang="fr-FR" altLang="ja-JP" i="1" u="sng" dirty="0">
                <a:ea typeface="ＭＳ Ｐゴシック" charset="-128"/>
              </a:rPr>
              <a:t>production</a:t>
            </a:r>
            <a:r>
              <a:rPr lang="fr-FR" altLang="ja-JP" i="1" dirty="0">
                <a:ea typeface="ＭＳ Ｐゴシック" charset="-128"/>
              </a:rPr>
              <a:t> et veiller à la </a:t>
            </a:r>
            <a:r>
              <a:rPr lang="fr-FR" altLang="ja-JP" i="1" u="sng" dirty="0">
                <a:ea typeface="ＭＳ Ｐゴシック" charset="-128"/>
              </a:rPr>
              <a:t>qualité</a:t>
            </a:r>
            <a:r>
              <a:rPr lang="fr-FR" altLang="ja-JP" i="1" dirty="0">
                <a:ea typeface="ＭＳ Ｐゴシック" charset="-128"/>
              </a:rPr>
              <a:t> ».</a:t>
            </a:r>
          </a:p>
          <a:p>
            <a:pPr algn="just">
              <a:lnSpc>
                <a:spcPct val="120000"/>
              </a:lnSpc>
              <a:buFontTx/>
              <a:buNone/>
            </a:pPr>
            <a:endParaRPr lang="fr-FR" altLang="fr-FR" i="1" dirty="0">
              <a:ea typeface="ＭＳ Ｐゴシック" charset="-128"/>
            </a:endParaRPr>
          </a:p>
          <a:p>
            <a:r>
              <a:rPr lang="fr-FR" altLang="fr-FR" sz="2800" dirty="0">
                <a:ea typeface="ＭＳ Ｐゴシック" charset="-128"/>
              </a:rPr>
              <a:t>Une réponse à un problème de coordination</a:t>
            </a:r>
          </a:p>
          <a:p>
            <a:pPr>
              <a:buFontTx/>
              <a:buChar char="-"/>
            </a:pPr>
            <a:r>
              <a:rPr lang="fr-FR" altLang="fr-FR" dirty="0">
                <a:ea typeface="ＭＳ Ｐゴシック" charset="-128"/>
              </a:rPr>
              <a:t>Une alternative à l</a:t>
            </a:r>
            <a:r>
              <a:rPr lang="ja-JP" altLang="fr-FR" dirty="0">
                <a:ea typeface="ＭＳ Ｐゴシック" charset="-128"/>
              </a:rPr>
              <a:t>’</a:t>
            </a:r>
            <a:r>
              <a:rPr lang="fr-FR" altLang="ja-JP" dirty="0">
                <a:ea typeface="ＭＳ Ｐゴシック" charset="-128"/>
              </a:rPr>
              <a:t>organisation fonctionnelle (directeurs de la promo des ventes, de la publicité, des études de marché…).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7347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charset="-128"/>
              </a:rPr>
              <a:t>Une fonction à deux niveaux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0" y="1649413"/>
            <a:ext cx="7772400" cy="465931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FR" altLang="fr-FR" sz="2400">
                <a:ea typeface="ＭＳ Ｐゴシック" charset="-128"/>
              </a:rPr>
              <a:t>Réflexion : fonction de marketing stratégique</a:t>
            </a:r>
          </a:p>
          <a:p>
            <a:pPr lvl="1">
              <a:lnSpc>
                <a:spcPct val="80000"/>
              </a:lnSpc>
            </a:pPr>
            <a:r>
              <a:rPr lang="fr-FR" altLang="fr-FR" sz="1800">
                <a:ea typeface="ＭＳ Ｐゴシック" charset="-128"/>
              </a:rPr>
              <a:t>Analyse des informations disponibles (marché, concurrents, consommateurs…)</a:t>
            </a:r>
          </a:p>
          <a:p>
            <a:pPr lvl="1">
              <a:lnSpc>
                <a:spcPct val="80000"/>
              </a:lnSpc>
            </a:pPr>
            <a:r>
              <a:rPr lang="fr-FR" altLang="fr-FR" sz="1800">
                <a:ea typeface="ＭＳ Ｐゴシック" charset="-128"/>
              </a:rPr>
              <a:t>Conception du produit en collaboration avec le service fabrication et les services de développement </a:t>
            </a:r>
          </a:p>
          <a:p>
            <a:pPr lvl="1">
              <a:lnSpc>
                <a:spcPct val="80000"/>
              </a:lnSpc>
            </a:pPr>
            <a:r>
              <a:rPr lang="fr-FR" altLang="fr-FR" sz="1800">
                <a:ea typeface="ＭＳ Ｐゴシック" charset="-128"/>
              </a:rPr>
              <a:t>Objectifs, cibles, positionnement.</a:t>
            </a:r>
          </a:p>
          <a:p>
            <a:pPr lvl="1">
              <a:lnSpc>
                <a:spcPct val="80000"/>
              </a:lnSpc>
            </a:pPr>
            <a:r>
              <a:rPr lang="fr-FR" altLang="fr-FR" sz="1800">
                <a:ea typeface="ＭＳ Ｐゴシック" charset="-128"/>
              </a:rPr>
              <a:t>Pricing (couts de fabrication, contexte marché, etc.)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fr-FR" altLang="fr-FR" sz="1800">
              <a:ea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fr-FR" altLang="fr-FR" sz="2400">
                <a:ea typeface="ＭＳ Ｐゴシック" charset="-128"/>
              </a:rPr>
              <a:t>Action : fonction opérationnelle</a:t>
            </a:r>
          </a:p>
          <a:p>
            <a:pPr lvl="1">
              <a:lnSpc>
                <a:spcPct val="80000"/>
              </a:lnSpc>
            </a:pPr>
            <a:r>
              <a:rPr lang="fr-FR" altLang="fr-FR" sz="1800">
                <a:ea typeface="ＭＳ Ｐゴシック" charset="-128"/>
              </a:rPr>
              <a:t>Moyens</a:t>
            </a:r>
          </a:p>
          <a:p>
            <a:pPr lvl="1">
              <a:lnSpc>
                <a:spcPct val="80000"/>
              </a:lnSpc>
            </a:pPr>
            <a:r>
              <a:rPr lang="fr-FR" altLang="fr-FR" sz="1800">
                <a:ea typeface="ＭＳ Ｐゴシック" charset="-128"/>
              </a:rPr>
              <a:t>Brief agence, pack…</a:t>
            </a:r>
          </a:p>
          <a:p>
            <a:pPr lvl="1">
              <a:lnSpc>
                <a:spcPct val="80000"/>
              </a:lnSpc>
            </a:pPr>
            <a:r>
              <a:rPr lang="fr-FR" altLang="fr-FR" sz="1800">
                <a:ea typeface="ＭＳ Ｐゴシック" charset="-128"/>
              </a:rPr>
              <a:t>Plans d</a:t>
            </a:r>
            <a:r>
              <a:rPr lang="ja-JP" altLang="fr-FR" sz="1800">
                <a:ea typeface="ＭＳ Ｐゴシック" charset="-128"/>
              </a:rPr>
              <a:t>’</a:t>
            </a:r>
            <a:r>
              <a:rPr lang="fr-FR" altLang="ja-JP" sz="1800">
                <a:ea typeface="ＭＳ Ｐゴシック" charset="-128"/>
              </a:rPr>
              <a:t>actions : plan média, outils d</a:t>
            </a:r>
            <a:r>
              <a:rPr lang="ja-JP" altLang="fr-FR" sz="1800">
                <a:ea typeface="ＭＳ Ｐゴシック" charset="-128"/>
              </a:rPr>
              <a:t>’</a:t>
            </a:r>
            <a:r>
              <a:rPr lang="fr-FR" altLang="ja-JP" sz="1800">
                <a:ea typeface="ＭＳ Ｐゴシック" charset="-128"/>
              </a:rPr>
              <a:t>aide à la vente, etc.</a:t>
            </a:r>
          </a:p>
          <a:p>
            <a:pPr lvl="1">
              <a:lnSpc>
                <a:spcPct val="80000"/>
              </a:lnSpc>
            </a:pPr>
            <a:r>
              <a:rPr lang="fr-FR" altLang="fr-FR" sz="1800">
                <a:ea typeface="ＭＳ Ｐゴシック" charset="-128"/>
              </a:rPr>
              <a:t>Relations avec les fournisseurs (agences de publicité, de relations publiques, de promotion des ventes, sociétés d'études, cabinets de conseils, etc.), </a:t>
            </a:r>
          </a:p>
          <a:p>
            <a:pPr lvl="1">
              <a:lnSpc>
                <a:spcPct val="80000"/>
              </a:lnSpc>
            </a:pPr>
            <a:r>
              <a:rPr lang="fr-FR" altLang="fr-FR" sz="1800">
                <a:ea typeface="ＭＳ Ｐゴシック" charset="-128"/>
              </a:rPr>
              <a:t>Contrôle de la mise en œuvre et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5706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Type de bois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ype de bois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2890</TotalTime>
  <Words>2588</Words>
  <Application>Microsoft Macintosh PowerPoint</Application>
  <PresentationFormat>Grand écran</PresentationFormat>
  <Paragraphs>565</Paragraphs>
  <Slides>106</Slides>
  <Notes>88</Notes>
  <HiddenSlides>0</HiddenSlides>
  <MMClips>0</MMClips>
  <ScaleCrop>false</ScaleCrop>
  <HeadingPairs>
    <vt:vector size="8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4</vt:i4>
      </vt:variant>
      <vt:variant>
        <vt:lpstr>Titres des diapositives</vt:lpstr>
      </vt:variant>
      <vt:variant>
        <vt:i4>106</vt:i4>
      </vt:variant>
    </vt:vector>
  </HeadingPairs>
  <TitlesOfParts>
    <vt:vector size="126" baseType="lpstr">
      <vt:lpstr>Albertus Extra Bold</vt:lpstr>
      <vt:lpstr>Arial Narrow</vt:lpstr>
      <vt:lpstr>Bookman Old Style</vt:lpstr>
      <vt:lpstr>Calibri</vt:lpstr>
      <vt:lpstr>Comic Sans MS</vt:lpstr>
      <vt:lpstr>ＭＳ Ｐゴシック</vt:lpstr>
      <vt:lpstr>Rockwell</vt:lpstr>
      <vt:lpstr>Rockwell Condensed</vt:lpstr>
      <vt:lpstr>Rockwell Extra Bold</vt:lpstr>
      <vt:lpstr>Tahoma</vt:lpstr>
      <vt:lpstr>Times New Roman</vt:lpstr>
      <vt:lpstr>Verdana</vt:lpstr>
      <vt:lpstr>Wingdings</vt:lpstr>
      <vt:lpstr>Wingdings 2</vt:lpstr>
      <vt:lpstr>Arial</vt:lpstr>
      <vt:lpstr>Type de bois</vt:lpstr>
      <vt:lpstr>Diapositive</vt:lpstr>
      <vt:lpstr>Document</vt:lpstr>
      <vt:lpstr>MS Org Chart</vt:lpstr>
      <vt:lpstr>Graphique</vt:lpstr>
      <vt:lpstr>Marketing</vt:lpstr>
      <vt:lpstr>Le cours</vt:lpstr>
      <vt:lpstr>Agenda</vt:lpstr>
      <vt:lpstr>Pour vous qu’est-ce que le marketing ?</vt:lpstr>
      <vt:lpstr>A vous de jouer !</vt:lpstr>
      <vt:lpstr>Introduction :  perspective historique</vt:lpstr>
      <vt:lpstr>Présentation PowerPoint</vt:lpstr>
      <vt:lpstr>Présentation PowerPoint</vt:lpstr>
      <vt:lpstr>Présentation PowerPoint</vt:lpstr>
      <vt:lpstr>Présentation PowerPoint</vt:lpstr>
      <vt:lpstr>Une perspective historique</vt:lpstr>
      <vt:lpstr>Une perspective historique</vt:lpstr>
      <vt:lpstr>Une perspective historique</vt:lpstr>
      <vt:lpstr>Présentation PowerPoint</vt:lpstr>
      <vt:lpstr>Vers un marketing partagé…</vt:lpstr>
      <vt:lpstr>2. Définition du marketing, démarche et rôles du marketing</vt:lpstr>
      <vt:lpstr>Tentative de définition du marketing « universel »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Tentative de définition du marketing « universel »</vt:lpstr>
      <vt:lpstr>Tentative de définition du marketing « universel »</vt:lpstr>
      <vt:lpstr>Steve Jobs</vt:lpstr>
      <vt:lpstr>Le triangle stratégique</vt:lpstr>
      <vt:lpstr>A quoi s’applique le marketing ?</vt:lpstr>
      <vt:lpstr>Quelques déclinaisons sectorielles</vt:lpstr>
      <vt:lpstr>Les rôles du marketing selon la nature de la demande</vt:lpstr>
      <vt:lpstr>Présentation PowerPoint</vt:lpstr>
      <vt:lpstr>Les rôles du marketing selon la nature de la demande</vt:lpstr>
      <vt:lpstr>Présentation PowerPoint</vt:lpstr>
      <vt:lpstr>Les rôles du marketing selon la nature de la demande</vt:lpstr>
      <vt:lpstr>Présentation PowerPoint</vt:lpstr>
      <vt:lpstr>Les rôles du marketing selon la nature de la demande</vt:lpstr>
      <vt:lpstr>Présentation PowerPoint</vt:lpstr>
      <vt:lpstr>Les rôles du marketing selon la nature de la demande</vt:lpstr>
      <vt:lpstr>Présentation PowerPoint</vt:lpstr>
      <vt:lpstr>Présentation PowerPoint</vt:lpstr>
      <vt:lpstr>La démarche marketing unniverselle</vt:lpstr>
      <vt:lpstr>La démarche marketing « universelle »</vt:lpstr>
      <vt:lpstr>3. Concepts de base du marketing</vt:lpstr>
      <vt:lpstr>Le concept de besoin</vt:lpstr>
      <vt:lpstr>Le concept de besoin</vt:lpstr>
      <vt:lpstr>Présentation PowerPoint</vt:lpstr>
      <vt:lpstr>Le concept de besoin</vt:lpstr>
      <vt:lpstr>Présentation PowerPoint</vt:lpstr>
      <vt:lpstr>Présentation PowerPoint</vt:lpstr>
      <vt:lpstr>Le concept de besoin</vt:lpstr>
      <vt:lpstr>Présentation PowerPoint</vt:lpstr>
      <vt:lpstr>Le concept de besoin</vt:lpstr>
      <vt:lpstr>Présentation PowerPoint</vt:lpstr>
      <vt:lpstr>Présentation PowerPoint</vt:lpstr>
      <vt:lpstr>Le concept de besoin</vt:lpstr>
      <vt:lpstr>Présentation PowerPoint</vt:lpstr>
      <vt:lpstr>Le concept de bénéfice</vt:lpstr>
      <vt:lpstr>Exemple : la brosse à dents</vt:lpstr>
      <vt:lpstr>Exemple : la brosse à dents</vt:lpstr>
      <vt:lpstr>Présentation PowerPoint</vt:lpstr>
      <vt:lpstr>Le programme d’action marketing</vt:lpstr>
      <vt:lpstr>Le programme d’action marketing</vt:lpstr>
      <vt:lpstr>Le programme d’action marketing</vt:lpstr>
      <vt:lpstr>Le programme d’action marketing</vt:lpstr>
      <vt:lpstr>Le programme d’action marketing</vt:lpstr>
      <vt:lpstr>4. Différents types de marketing</vt:lpstr>
      <vt:lpstr>Marketing des services</vt:lpstr>
      <vt:lpstr>Marketing des services</vt:lpstr>
      <vt:lpstr>Marketing des services</vt:lpstr>
      <vt:lpstr>Marketing des services</vt:lpstr>
      <vt:lpstr>Marketing des services</vt:lpstr>
      <vt:lpstr>Marketing des services</vt:lpstr>
      <vt:lpstr>Le marketing social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Marketing B to B</vt:lpstr>
      <vt:lpstr>Marketing B to B</vt:lpstr>
      <vt:lpstr>Marketing Bto B</vt:lpstr>
      <vt:lpstr>Marketing B to B</vt:lpstr>
      <vt:lpstr>Marketing B to B</vt:lpstr>
      <vt:lpstr>5. Le marketing dans l’entreprise</vt:lpstr>
      <vt:lpstr>Le marketing dans l ’entreprise</vt:lpstr>
      <vt:lpstr>La démarche marketing</vt:lpstr>
      <vt:lpstr>La fonction marketing dans l ’entreprise</vt:lpstr>
      <vt:lpstr>L ’organisation en catégories</vt:lpstr>
      <vt:lpstr>La place de la fonction marketing</vt:lpstr>
      <vt:lpstr>La place de la fonction marketing</vt:lpstr>
      <vt:lpstr>La place de la fonction marketing</vt:lpstr>
      <vt:lpstr>Les zones de conflit</vt:lpstr>
      <vt:lpstr>La place de la fonction marketing</vt:lpstr>
      <vt:lpstr>Exemple de processus</vt:lpstr>
      <vt:lpstr>Les métiers du marketing</vt:lpstr>
      <vt:lpstr>Le rôle du chef de produit</vt:lpstr>
      <vt:lpstr>Une fonction à deux niveaux</vt:lpstr>
      <vt:lpstr>Dom Perignon par Karl Lagarfeld  </vt:lpstr>
      <vt:lpstr>Dom Perignon par Jeff Koons  </vt:lpstr>
      <vt:lpstr>Dom Perignon par Bjork  </vt:lpstr>
      <vt:lpstr>Les différentes appellations du « chef de produit »</vt:lpstr>
      <vt:lpstr>Fréquence des contacts avec les services de l’entreprise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</dc:title>
  <dc:creator>Utilisateur de Microsoft Office</dc:creator>
  <cp:lastModifiedBy>Utilisateur de Microsoft Office</cp:lastModifiedBy>
  <cp:revision>21</cp:revision>
  <cp:lastPrinted>2019-09-02T13:28:29Z</cp:lastPrinted>
  <dcterms:created xsi:type="dcterms:W3CDTF">2017-09-06T10:17:58Z</dcterms:created>
  <dcterms:modified xsi:type="dcterms:W3CDTF">2019-09-24T08:22:39Z</dcterms:modified>
</cp:coreProperties>
</file>